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5"/>
  </p:notesMasterIdLst>
  <p:sldIdLst>
    <p:sldId id="265" r:id="rId2"/>
    <p:sldId id="266" r:id="rId3"/>
    <p:sldId id="268" r:id="rId4"/>
    <p:sldId id="263" r:id="rId5"/>
    <p:sldId id="282" r:id="rId6"/>
    <p:sldId id="260" r:id="rId7"/>
    <p:sldId id="274" r:id="rId8"/>
    <p:sldId id="257" r:id="rId9"/>
    <p:sldId id="259" r:id="rId10"/>
    <p:sldId id="280" r:id="rId11"/>
    <p:sldId id="281" r:id="rId12"/>
    <p:sldId id="269" r:id="rId13"/>
    <p:sldId id="272" r:id="rId14"/>
    <p:sldId id="279" r:id="rId15"/>
    <p:sldId id="283" r:id="rId16"/>
    <p:sldId id="270" r:id="rId17"/>
    <p:sldId id="271" r:id="rId18"/>
    <p:sldId id="276" r:id="rId19"/>
    <p:sldId id="277" r:id="rId20"/>
    <p:sldId id="258" r:id="rId21"/>
    <p:sldId id="275" r:id="rId22"/>
    <p:sldId id="267" r:id="rId23"/>
    <p:sldId id="261" r:id="rId24"/>
  </p:sldIdLst>
  <p:sldSz cx="18288000" cy="10287000"/>
  <p:notesSz cx="6858000" cy="9144000"/>
  <p:embeddedFontLst>
    <p:embeddedFont>
      <p:font typeface="Congenial Black" panose="02000503040000020004" pitchFamily="2" charset="0"/>
      <p:bold r:id="rId26"/>
      <p:boldItalic r:id="rId27"/>
    </p:embeddedFont>
    <p:embeddedFont>
      <p:font typeface="Jannah Medium" panose="020B0604020202020204" charset="-78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F67"/>
    <a:srgbClr val="5FAE37"/>
    <a:srgbClr val="D1F67E"/>
    <a:srgbClr val="90C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F3EADB-6C18-40D0-979C-EE206FA4D9AD}" v="25" dt="2024-10-23T07:47:15.867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4641" autoAdjust="0"/>
  </p:normalViewPr>
  <p:slideViewPr>
    <p:cSldViewPr>
      <p:cViewPr varScale="1">
        <p:scale>
          <a:sx n="71" d="100"/>
          <a:sy n="71" d="100"/>
        </p:scale>
        <p:origin x="12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i Valentina - JMG Cranes S.p.A." userId="cc0771ea-722d-4b98-a400-7aa494b40e39" providerId="ADAL" clId="{F2F3EADB-6C18-40D0-979C-EE206FA4D9AD}"/>
    <pc:docChg chg="undo custSel addSld delSld modSld sldOrd">
      <pc:chgData name="Cassi Valentina - JMG Cranes S.p.A." userId="cc0771ea-722d-4b98-a400-7aa494b40e39" providerId="ADAL" clId="{F2F3EADB-6C18-40D0-979C-EE206FA4D9AD}" dt="2024-10-23T07:48:20.385" v="266" actId="1076"/>
      <pc:docMkLst>
        <pc:docMk/>
      </pc:docMkLst>
      <pc:sldChg chg="addSp delSp modSp mod">
        <pc:chgData name="Cassi Valentina - JMG Cranes S.p.A." userId="cc0771ea-722d-4b98-a400-7aa494b40e39" providerId="ADAL" clId="{F2F3EADB-6C18-40D0-979C-EE206FA4D9AD}" dt="2024-10-23T07:48:20.385" v="266" actId="1076"/>
        <pc:sldMkLst>
          <pc:docMk/>
          <pc:sldMk cId="1969449786" sldId="265"/>
        </pc:sldMkLst>
        <pc:spChg chg="mod">
          <ac:chgData name="Cassi Valentina - JMG Cranes S.p.A." userId="cc0771ea-722d-4b98-a400-7aa494b40e39" providerId="ADAL" clId="{F2F3EADB-6C18-40D0-979C-EE206FA4D9AD}" dt="2024-10-23T07:34:23.558" v="247" actId="14100"/>
          <ac:spMkLst>
            <pc:docMk/>
            <pc:sldMk cId="1969449786" sldId="265"/>
            <ac:spMk id="2" creationId="{FC0512D6-5B16-F75B-5502-BD605F82D404}"/>
          </ac:spMkLst>
        </pc:spChg>
        <pc:spChg chg="add del mod">
          <ac:chgData name="Cassi Valentina - JMG Cranes S.p.A." userId="cc0771ea-722d-4b98-a400-7aa494b40e39" providerId="ADAL" clId="{F2F3EADB-6C18-40D0-979C-EE206FA4D9AD}" dt="2024-10-23T06:27:57.914" v="60" actId="478"/>
          <ac:spMkLst>
            <pc:docMk/>
            <pc:sldMk cId="1969449786" sldId="265"/>
            <ac:spMk id="17" creationId="{C16CF524-D259-B1D2-E735-F797FE6A1BBD}"/>
          </ac:spMkLst>
        </pc:spChg>
        <pc:spChg chg="add del mod">
          <ac:chgData name="Cassi Valentina - JMG Cranes S.p.A." userId="cc0771ea-722d-4b98-a400-7aa494b40e39" providerId="ADAL" clId="{F2F3EADB-6C18-40D0-979C-EE206FA4D9AD}" dt="2024-10-23T06:28:52.870" v="66" actId="478"/>
          <ac:spMkLst>
            <pc:docMk/>
            <pc:sldMk cId="1969449786" sldId="265"/>
            <ac:spMk id="19" creationId="{FC965AE3-62BE-52DC-22AB-CFC0E80CC4EB}"/>
          </ac:spMkLst>
        </pc:spChg>
        <pc:spChg chg="add mod topLvl">
          <ac:chgData name="Cassi Valentina - JMG Cranes S.p.A." userId="cc0771ea-722d-4b98-a400-7aa494b40e39" providerId="ADAL" clId="{F2F3EADB-6C18-40D0-979C-EE206FA4D9AD}" dt="2024-10-23T07:48:20.385" v="266" actId="1076"/>
          <ac:spMkLst>
            <pc:docMk/>
            <pc:sldMk cId="1969449786" sldId="265"/>
            <ac:spMk id="24" creationId="{F3729C13-D7A8-5D68-C96A-8F9A63B1D251}"/>
          </ac:spMkLst>
        </pc:spChg>
        <pc:spChg chg="add mod">
          <ac:chgData name="Cassi Valentina - JMG Cranes S.p.A." userId="cc0771ea-722d-4b98-a400-7aa494b40e39" providerId="ADAL" clId="{F2F3EADB-6C18-40D0-979C-EE206FA4D9AD}" dt="2024-10-23T07:03:59.885" v="163" actId="1076"/>
          <ac:spMkLst>
            <pc:docMk/>
            <pc:sldMk cId="1969449786" sldId="265"/>
            <ac:spMk id="28" creationId="{F99E4229-152A-E906-7D90-1C63C07DA188}"/>
          </ac:spMkLst>
        </pc:spChg>
        <pc:grpChg chg="add del mod">
          <ac:chgData name="Cassi Valentina - JMG Cranes S.p.A." userId="cc0771ea-722d-4b98-a400-7aa494b40e39" providerId="ADAL" clId="{F2F3EADB-6C18-40D0-979C-EE206FA4D9AD}" dt="2024-10-23T07:47:15.866" v="256" actId="165"/>
          <ac:grpSpMkLst>
            <pc:docMk/>
            <pc:sldMk cId="1969449786" sldId="265"/>
            <ac:grpSpMk id="8" creationId="{5248270D-6181-2D3B-98CF-F6350F79AC6A}"/>
          </ac:grpSpMkLst>
        </pc:grpChg>
        <pc:grpChg chg="add mod">
          <ac:chgData name="Cassi Valentina - JMG Cranes S.p.A." userId="cc0771ea-722d-4b98-a400-7aa494b40e39" providerId="ADAL" clId="{F2F3EADB-6C18-40D0-979C-EE206FA4D9AD}" dt="2024-10-23T06:59:54.462" v="156" actId="164"/>
          <ac:grpSpMkLst>
            <pc:docMk/>
            <pc:sldMk cId="1969449786" sldId="265"/>
            <ac:grpSpMk id="25" creationId="{6D0A9A01-EF54-7158-39F4-D8DFB3E7187D}"/>
          </ac:grpSpMkLst>
        </pc:grpChg>
        <pc:grpChg chg="add mod">
          <ac:chgData name="Cassi Valentina - JMG Cranes S.p.A." userId="cc0771ea-722d-4b98-a400-7aa494b40e39" providerId="ADAL" clId="{F2F3EADB-6C18-40D0-979C-EE206FA4D9AD}" dt="2024-10-23T07:46:56.455" v="252" actId="1076"/>
          <ac:grpSpMkLst>
            <pc:docMk/>
            <pc:sldMk cId="1969449786" sldId="265"/>
            <ac:grpSpMk id="26" creationId="{8C5326C4-4488-0684-88C2-00E8E8839965}"/>
          </ac:grpSpMkLst>
        </pc:grpChg>
        <pc:grpChg chg="add del mod">
          <ac:chgData name="Cassi Valentina - JMG Cranes S.p.A." userId="cc0771ea-722d-4b98-a400-7aa494b40e39" providerId="ADAL" clId="{F2F3EADB-6C18-40D0-979C-EE206FA4D9AD}" dt="2024-10-23T07:05:28.888" v="170" actId="165"/>
          <ac:grpSpMkLst>
            <pc:docMk/>
            <pc:sldMk cId="1969449786" sldId="265"/>
            <ac:grpSpMk id="31" creationId="{0D4F5EF2-EB5A-EB05-63BA-138E5D922738}"/>
          </ac:grpSpMkLst>
        </pc:grpChg>
        <pc:grpChg chg="add del mod topLvl">
          <ac:chgData name="Cassi Valentina - JMG Cranes S.p.A." userId="cc0771ea-722d-4b98-a400-7aa494b40e39" providerId="ADAL" clId="{F2F3EADB-6C18-40D0-979C-EE206FA4D9AD}" dt="2024-10-23T07:32:55.589" v="236" actId="165"/>
          <ac:grpSpMkLst>
            <pc:docMk/>
            <pc:sldMk cId="1969449786" sldId="265"/>
            <ac:grpSpMk id="32" creationId="{D6C43BFB-D1C0-F054-561D-D171AE9A3317}"/>
          </ac:grpSpMkLst>
        </pc:grpChg>
        <pc:grpChg chg="add del mod">
          <ac:chgData name="Cassi Valentina - JMG Cranes S.p.A." userId="cc0771ea-722d-4b98-a400-7aa494b40e39" providerId="ADAL" clId="{F2F3EADB-6C18-40D0-979C-EE206FA4D9AD}" dt="2024-10-23T07:32:28.097" v="228" actId="165"/>
          <ac:grpSpMkLst>
            <pc:docMk/>
            <pc:sldMk cId="1969449786" sldId="265"/>
            <ac:grpSpMk id="33" creationId="{49A3AFA6-216B-EDEF-3AEB-94A9366137F8}"/>
          </ac:grpSpMkLst>
        </pc:grpChg>
        <pc:picChg chg="add del mod">
          <ac:chgData name="Cassi Valentina - JMG Cranes S.p.A." userId="cc0771ea-722d-4b98-a400-7aa494b40e39" providerId="ADAL" clId="{F2F3EADB-6C18-40D0-979C-EE206FA4D9AD}" dt="2024-10-22T14:54:10.678" v="5" actId="478"/>
          <ac:picMkLst>
            <pc:docMk/>
            <pc:sldMk cId="1969449786" sldId="265"/>
            <ac:picMk id="6" creationId="{C88E0E3E-0976-72E5-4662-689CB2A363C8}"/>
          </ac:picMkLst>
        </pc:picChg>
        <pc:picChg chg="add mod">
          <ac:chgData name="Cassi Valentina - JMG Cranes S.p.A." userId="cc0771ea-722d-4b98-a400-7aa494b40e39" providerId="ADAL" clId="{F2F3EADB-6C18-40D0-979C-EE206FA4D9AD}" dt="2024-10-23T06:59:46.139" v="155" actId="164"/>
          <ac:picMkLst>
            <pc:docMk/>
            <pc:sldMk cId="1969449786" sldId="265"/>
            <ac:picMk id="6" creationId="{E3E16DA4-A4F9-ADFC-4EE7-6FD4617646BD}"/>
          </ac:picMkLst>
        </pc:picChg>
        <pc:picChg chg="mod">
          <ac:chgData name="Cassi Valentina - JMG Cranes S.p.A." userId="cc0771ea-722d-4b98-a400-7aa494b40e39" providerId="ADAL" clId="{F2F3EADB-6C18-40D0-979C-EE206FA4D9AD}" dt="2024-10-23T06:59:46.139" v="155" actId="164"/>
          <ac:picMkLst>
            <pc:docMk/>
            <pc:sldMk cId="1969449786" sldId="265"/>
            <ac:picMk id="7" creationId="{7AA0EDA6-F93A-14FA-2850-AC444373E04B}"/>
          </ac:picMkLst>
        </pc:picChg>
        <pc:picChg chg="add mod">
          <ac:chgData name="Cassi Valentina - JMG Cranes S.p.A." userId="cc0771ea-722d-4b98-a400-7aa494b40e39" providerId="ADAL" clId="{F2F3EADB-6C18-40D0-979C-EE206FA4D9AD}" dt="2024-10-23T06:59:46.139" v="155" actId="164"/>
          <ac:picMkLst>
            <pc:docMk/>
            <pc:sldMk cId="1969449786" sldId="265"/>
            <ac:picMk id="9" creationId="{AB8C478D-B79A-3B58-851A-3D98C016FBA0}"/>
          </ac:picMkLst>
        </pc:picChg>
        <pc:picChg chg="add mod">
          <ac:chgData name="Cassi Valentina - JMG Cranes S.p.A." userId="cc0771ea-722d-4b98-a400-7aa494b40e39" providerId="ADAL" clId="{F2F3EADB-6C18-40D0-979C-EE206FA4D9AD}" dt="2024-10-23T06:59:46.139" v="155" actId="164"/>
          <ac:picMkLst>
            <pc:docMk/>
            <pc:sldMk cId="1969449786" sldId="265"/>
            <ac:picMk id="11" creationId="{B790626E-6549-E20F-B5EA-3835D2073AF4}"/>
          </ac:picMkLst>
        </pc:picChg>
        <pc:picChg chg="add mod topLvl">
          <ac:chgData name="Cassi Valentina - JMG Cranes S.p.A." userId="cc0771ea-722d-4b98-a400-7aa494b40e39" providerId="ADAL" clId="{F2F3EADB-6C18-40D0-979C-EE206FA4D9AD}" dt="2024-10-23T07:34:00.529" v="245" actId="1038"/>
          <ac:picMkLst>
            <pc:docMk/>
            <pc:sldMk cId="1969449786" sldId="265"/>
            <ac:picMk id="13" creationId="{90BD6FA3-D08B-843F-C0DC-6094E0186F7A}"/>
          </ac:picMkLst>
        </pc:picChg>
        <pc:picChg chg="add del mod">
          <ac:chgData name="Cassi Valentina - JMG Cranes S.p.A." userId="cc0771ea-722d-4b98-a400-7aa494b40e39" providerId="ADAL" clId="{F2F3EADB-6C18-40D0-979C-EE206FA4D9AD}" dt="2024-10-23T06:33:22.038" v="72" actId="478"/>
          <ac:picMkLst>
            <pc:docMk/>
            <pc:sldMk cId="1969449786" sldId="265"/>
            <ac:picMk id="14" creationId="{17EAF074-4A9B-7435-7730-A6DA2A61FED7}"/>
          </ac:picMkLst>
        </pc:picChg>
        <pc:picChg chg="mod">
          <ac:chgData name="Cassi Valentina - JMG Cranes S.p.A." userId="cc0771ea-722d-4b98-a400-7aa494b40e39" providerId="ADAL" clId="{F2F3EADB-6C18-40D0-979C-EE206FA4D9AD}" dt="2024-10-23T06:59:54.462" v="156" actId="164"/>
          <ac:picMkLst>
            <pc:docMk/>
            <pc:sldMk cId="1969449786" sldId="265"/>
            <ac:picMk id="16" creationId="{9C1199B6-E2D6-14B4-8436-D6C180AD40E4}"/>
          </ac:picMkLst>
        </pc:picChg>
        <pc:picChg chg="add del mod">
          <ac:chgData name="Cassi Valentina - JMG Cranes S.p.A." userId="cc0771ea-722d-4b98-a400-7aa494b40e39" providerId="ADAL" clId="{F2F3EADB-6C18-40D0-979C-EE206FA4D9AD}" dt="2024-10-23T06:33:29.987" v="77" actId="478"/>
          <ac:picMkLst>
            <pc:docMk/>
            <pc:sldMk cId="1969449786" sldId="265"/>
            <ac:picMk id="21" creationId="{777C70AC-515F-2336-3B09-01A5400F2CFE}"/>
          </ac:picMkLst>
        </pc:picChg>
        <pc:picChg chg="add mod topLvl">
          <ac:chgData name="Cassi Valentina - JMG Cranes S.p.A." userId="cc0771ea-722d-4b98-a400-7aa494b40e39" providerId="ADAL" clId="{F2F3EADB-6C18-40D0-979C-EE206FA4D9AD}" dt="2024-10-23T07:47:24.340" v="260" actId="1038"/>
          <ac:picMkLst>
            <pc:docMk/>
            <pc:sldMk cId="1969449786" sldId="265"/>
            <ac:picMk id="22" creationId="{F574A84A-868E-25ED-8E39-DEF739F4FFB4}"/>
          </ac:picMkLst>
        </pc:picChg>
        <pc:cxnChg chg="add mod topLvl">
          <ac:chgData name="Cassi Valentina - JMG Cranes S.p.A." userId="cc0771ea-722d-4b98-a400-7aa494b40e39" providerId="ADAL" clId="{F2F3EADB-6C18-40D0-979C-EE206FA4D9AD}" dt="2024-10-23T07:47:22.322" v="257" actId="14100"/>
          <ac:cxnSpMkLst>
            <pc:docMk/>
            <pc:sldMk cId="1969449786" sldId="265"/>
            <ac:cxnSpMk id="30" creationId="{8DC4D54F-83E8-CC1B-A9AE-3F726C5515F0}"/>
          </ac:cxnSpMkLst>
        </pc:cxnChg>
      </pc:sldChg>
      <pc:sldChg chg="addSp delSp modSp mod">
        <pc:chgData name="Cassi Valentina - JMG Cranes S.p.A." userId="cc0771ea-722d-4b98-a400-7aa494b40e39" providerId="ADAL" clId="{F2F3EADB-6C18-40D0-979C-EE206FA4D9AD}" dt="2024-10-23T07:13:07.955" v="224" actId="1035"/>
        <pc:sldMkLst>
          <pc:docMk/>
          <pc:sldMk cId="2952376816" sldId="266"/>
        </pc:sldMkLst>
        <pc:spChg chg="mod">
          <ac:chgData name="Cassi Valentina - JMG Cranes S.p.A." userId="cc0771ea-722d-4b98-a400-7aa494b40e39" providerId="ADAL" clId="{F2F3EADB-6C18-40D0-979C-EE206FA4D9AD}" dt="2024-10-23T07:13:07.955" v="224" actId="1035"/>
          <ac:spMkLst>
            <pc:docMk/>
            <pc:sldMk cId="2952376816" sldId="266"/>
            <ac:spMk id="5" creationId="{3A8BCC86-AD72-0B04-7D6F-A6FF77778403}"/>
          </ac:spMkLst>
        </pc:spChg>
        <pc:spChg chg="mod">
          <ac:chgData name="Cassi Valentina - JMG Cranes S.p.A." userId="cc0771ea-722d-4b98-a400-7aa494b40e39" providerId="ADAL" clId="{F2F3EADB-6C18-40D0-979C-EE206FA4D9AD}" dt="2024-10-23T07:13:07.955" v="224" actId="1035"/>
          <ac:spMkLst>
            <pc:docMk/>
            <pc:sldMk cId="2952376816" sldId="266"/>
            <ac:spMk id="7" creationId="{598D755B-9AF3-B417-7032-90CBC9232415}"/>
          </ac:spMkLst>
        </pc:spChg>
        <pc:spChg chg="mod">
          <ac:chgData name="Cassi Valentina - JMG Cranes S.p.A." userId="cc0771ea-722d-4b98-a400-7aa494b40e39" providerId="ADAL" clId="{F2F3EADB-6C18-40D0-979C-EE206FA4D9AD}" dt="2024-10-23T07:13:07.955" v="224" actId="1035"/>
          <ac:spMkLst>
            <pc:docMk/>
            <pc:sldMk cId="2952376816" sldId="266"/>
            <ac:spMk id="8" creationId="{C76E77A8-CD5F-93D5-1C99-70227414A4E0}"/>
          </ac:spMkLst>
        </pc:spChg>
        <pc:spChg chg="mod">
          <ac:chgData name="Cassi Valentina - JMG Cranes S.p.A." userId="cc0771ea-722d-4b98-a400-7aa494b40e39" providerId="ADAL" clId="{F2F3EADB-6C18-40D0-979C-EE206FA4D9AD}" dt="2024-10-23T07:13:07.955" v="224" actId="1035"/>
          <ac:spMkLst>
            <pc:docMk/>
            <pc:sldMk cId="2952376816" sldId="266"/>
            <ac:spMk id="9" creationId="{9D640125-5B28-7F27-DEF3-5F60C6871A3A}"/>
          </ac:spMkLst>
        </pc:spChg>
        <pc:spChg chg="mod">
          <ac:chgData name="Cassi Valentina - JMG Cranes S.p.A." userId="cc0771ea-722d-4b98-a400-7aa494b40e39" providerId="ADAL" clId="{F2F3EADB-6C18-40D0-979C-EE206FA4D9AD}" dt="2024-10-23T07:13:07.955" v="224" actId="1035"/>
          <ac:spMkLst>
            <pc:docMk/>
            <pc:sldMk cId="2952376816" sldId="266"/>
            <ac:spMk id="10" creationId="{1F134C69-7035-DFC6-03EC-F269E475B9A7}"/>
          </ac:spMkLst>
        </pc:spChg>
        <pc:spChg chg="mod">
          <ac:chgData name="Cassi Valentina - JMG Cranes S.p.A." userId="cc0771ea-722d-4b98-a400-7aa494b40e39" providerId="ADAL" clId="{F2F3EADB-6C18-40D0-979C-EE206FA4D9AD}" dt="2024-10-23T07:13:07.955" v="224" actId="1035"/>
          <ac:spMkLst>
            <pc:docMk/>
            <pc:sldMk cId="2952376816" sldId="266"/>
            <ac:spMk id="11" creationId="{9016D3A9-254D-6CBF-DE64-378096921D83}"/>
          </ac:spMkLst>
        </pc:spChg>
        <pc:spChg chg="mod">
          <ac:chgData name="Cassi Valentina - JMG Cranes S.p.A." userId="cc0771ea-722d-4b98-a400-7aa494b40e39" providerId="ADAL" clId="{F2F3EADB-6C18-40D0-979C-EE206FA4D9AD}" dt="2024-10-23T07:13:07.955" v="224" actId="1035"/>
          <ac:spMkLst>
            <pc:docMk/>
            <pc:sldMk cId="2952376816" sldId="266"/>
            <ac:spMk id="12" creationId="{820E2601-088B-896D-581A-AE3CC31E2B13}"/>
          </ac:spMkLst>
        </pc:spChg>
        <pc:spChg chg="mod">
          <ac:chgData name="Cassi Valentina - JMG Cranes S.p.A." userId="cc0771ea-722d-4b98-a400-7aa494b40e39" providerId="ADAL" clId="{F2F3EADB-6C18-40D0-979C-EE206FA4D9AD}" dt="2024-10-23T07:13:07.955" v="224" actId="1035"/>
          <ac:spMkLst>
            <pc:docMk/>
            <pc:sldMk cId="2952376816" sldId="266"/>
            <ac:spMk id="13" creationId="{AB31557E-E3A1-4984-1F54-733DBE5BACD2}"/>
          </ac:spMkLst>
        </pc:spChg>
        <pc:spChg chg="mod">
          <ac:chgData name="Cassi Valentina - JMG Cranes S.p.A." userId="cc0771ea-722d-4b98-a400-7aa494b40e39" providerId="ADAL" clId="{F2F3EADB-6C18-40D0-979C-EE206FA4D9AD}" dt="2024-10-23T07:07:00.192" v="182"/>
          <ac:spMkLst>
            <pc:docMk/>
            <pc:sldMk cId="2952376816" sldId="266"/>
            <ac:spMk id="16" creationId="{4FDA6C05-E721-3C5F-63BD-C792A6D20D46}"/>
          </ac:spMkLst>
        </pc:spChg>
        <pc:grpChg chg="add del mod">
          <ac:chgData name="Cassi Valentina - JMG Cranes S.p.A." userId="cc0771ea-722d-4b98-a400-7aa494b40e39" providerId="ADAL" clId="{F2F3EADB-6C18-40D0-979C-EE206FA4D9AD}" dt="2024-10-23T07:12:56.366" v="220" actId="478"/>
          <ac:grpSpMkLst>
            <pc:docMk/>
            <pc:sldMk cId="2952376816" sldId="266"/>
            <ac:grpSpMk id="2" creationId="{7AD0A5F3-3676-ECBC-4F2F-E8C4C4316B25}"/>
          </ac:grpSpMkLst>
        </pc:grpChg>
        <pc:grpChg chg="mod">
          <ac:chgData name="Cassi Valentina - JMG Cranes S.p.A." userId="cc0771ea-722d-4b98-a400-7aa494b40e39" providerId="ADAL" clId="{F2F3EADB-6C18-40D0-979C-EE206FA4D9AD}" dt="2024-10-23T07:07:00.192" v="182"/>
          <ac:grpSpMkLst>
            <pc:docMk/>
            <pc:sldMk cId="2952376816" sldId="266"/>
            <ac:grpSpMk id="14" creationId="{FDFA7B83-8EE9-C595-9C8D-B3C93521BCA8}"/>
          </ac:grpSpMkLst>
        </pc:grpChg>
        <pc:grpChg chg="add del mod">
          <ac:chgData name="Cassi Valentina - JMG Cranes S.p.A." userId="cc0771ea-722d-4b98-a400-7aa494b40e39" providerId="ADAL" clId="{F2F3EADB-6C18-40D0-979C-EE206FA4D9AD}" dt="2024-10-23T07:08:33.063" v="194" actId="165"/>
          <ac:grpSpMkLst>
            <pc:docMk/>
            <pc:sldMk cId="2952376816" sldId="266"/>
            <ac:grpSpMk id="18" creationId="{445D43DD-5597-C6A0-0FB1-2FBDED780EFC}"/>
          </ac:grpSpMkLst>
        </pc:grpChg>
        <pc:grpChg chg="del mod topLvl">
          <ac:chgData name="Cassi Valentina - JMG Cranes S.p.A." userId="cc0771ea-722d-4b98-a400-7aa494b40e39" providerId="ADAL" clId="{F2F3EADB-6C18-40D0-979C-EE206FA4D9AD}" dt="2024-10-23T07:08:41.480" v="196" actId="165"/>
          <ac:grpSpMkLst>
            <pc:docMk/>
            <pc:sldMk cId="2952376816" sldId="266"/>
            <ac:grpSpMk id="20" creationId="{2DC28734-780C-7996-ABF1-0ABDD1A4EDC8}"/>
          </ac:grpSpMkLst>
        </pc:grpChg>
        <pc:grpChg chg="add del mod">
          <ac:chgData name="Cassi Valentina - JMG Cranes S.p.A." userId="cc0771ea-722d-4b98-a400-7aa494b40e39" providerId="ADAL" clId="{F2F3EADB-6C18-40D0-979C-EE206FA4D9AD}" dt="2024-10-23T07:12:53.405" v="219" actId="478"/>
          <ac:grpSpMkLst>
            <pc:docMk/>
            <pc:sldMk cId="2952376816" sldId="266"/>
            <ac:grpSpMk id="25" creationId="{EA76DCCB-4C75-8BE6-F8E0-6AF984FCEE92}"/>
          </ac:grpSpMkLst>
        </pc:grpChg>
        <pc:picChg chg="mod">
          <ac:chgData name="Cassi Valentina - JMG Cranes S.p.A." userId="cc0771ea-722d-4b98-a400-7aa494b40e39" providerId="ADAL" clId="{F2F3EADB-6C18-40D0-979C-EE206FA4D9AD}" dt="2024-10-23T07:07:00.192" v="182"/>
          <ac:picMkLst>
            <pc:docMk/>
            <pc:sldMk cId="2952376816" sldId="266"/>
            <ac:picMk id="3" creationId="{73EF1149-D529-1D6F-C488-831A21066563}"/>
          </ac:picMkLst>
        </pc:picChg>
        <pc:picChg chg="mod">
          <ac:chgData name="Cassi Valentina - JMG Cranes S.p.A." userId="cc0771ea-722d-4b98-a400-7aa494b40e39" providerId="ADAL" clId="{F2F3EADB-6C18-40D0-979C-EE206FA4D9AD}" dt="2024-10-23T07:07:00.192" v="182"/>
          <ac:picMkLst>
            <pc:docMk/>
            <pc:sldMk cId="2952376816" sldId="266"/>
            <ac:picMk id="15" creationId="{F112372A-4066-BA76-20B3-686EBF2E96B8}"/>
          </ac:picMkLst>
        </pc:picChg>
        <pc:picChg chg="mod topLvl">
          <ac:chgData name="Cassi Valentina - JMG Cranes S.p.A." userId="cc0771ea-722d-4b98-a400-7aa494b40e39" providerId="ADAL" clId="{F2F3EADB-6C18-40D0-979C-EE206FA4D9AD}" dt="2024-10-23T07:10:49.710" v="217" actId="164"/>
          <ac:picMkLst>
            <pc:docMk/>
            <pc:sldMk cId="2952376816" sldId="266"/>
            <ac:picMk id="19" creationId="{3AF0046D-7BFE-8DFC-AE62-AF08A22BC79B}"/>
          </ac:picMkLst>
        </pc:picChg>
        <pc:picChg chg="mod topLvl">
          <ac:chgData name="Cassi Valentina - JMG Cranes S.p.A." userId="cc0771ea-722d-4b98-a400-7aa494b40e39" providerId="ADAL" clId="{F2F3EADB-6C18-40D0-979C-EE206FA4D9AD}" dt="2024-10-23T07:10:49.710" v="217" actId="164"/>
          <ac:picMkLst>
            <pc:docMk/>
            <pc:sldMk cId="2952376816" sldId="266"/>
            <ac:picMk id="21" creationId="{967A4FAD-9624-1A20-BCEC-79FD46DD4068}"/>
          </ac:picMkLst>
        </pc:picChg>
        <pc:picChg chg="mod topLvl">
          <ac:chgData name="Cassi Valentina - JMG Cranes S.p.A." userId="cc0771ea-722d-4b98-a400-7aa494b40e39" providerId="ADAL" clId="{F2F3EADB-6C18-40D0-979C-EE206FA4D9AD}" dt="2024-10-23T07:10:49.710" v="217" actId="164"/>
          <ac:picMkLst>
            <pc:docMk/>
            <pc:sldMk cId="2952376816" sldId="266"/>
            <ac:picMk id="22" creationId="{4E550389-F0AF-B7A6-95BF-C716D060E226}"/>
          </ac:picMkLst>
        </pc:picChg>
        <pc:picChg chg="mod topLvl">
          <ac:chgData name="Cassi Valentina - JMG Cranes S.p.A." userId="cc0771ea-722d-4b98-a400-7aa494b40e39" providerId="ADAL" clId="{F2F3EADB-6C18-40D0-979C-EE206FA4D9AD}" dt="2024-10-23T07:10:49.710" v="217" actId="164"/>
          <ac:picMkLst>
            <pc:docMk/>
            <pc:sldMk cId="2952376816" sldId="266"/>
            <ac:picMk id="23" creationId="{81CF4811-605F-1C94-B9C5-1F1D7CA29F45}"/>
          </ac:picMkLst>
        </pc:picChg>
        <pc:picChg chg="mod topLvl">
          <ac:chgData name="Cassi Valentina - JMG Cranes S.p.A." userId="cc0771ea-722d-4b98-a400-7aa494b40e39" providerId="ADAL" clId="{F2F3EADB-6C18-40D0-979C-EE206FA4D9AD}" dt="2024-10-23T07:10:49.710" v="217" actId="164"/>
          <ac:picMkLst>
            <pc:docMk/>
            <pc:sldMk cId="2952376816" sldId="266"/>
            <ac:picMk id="24" creationId="{689799E4-EEFD-E310-14F5-D16B8F5490AC}"/>
          </ac:picMkLst>
        </pc:picChg>
        <pc:cxnChg chg="mod">
          <ac:chgData name="Cassi Valentina - JMG Cranes S.p.A." userId="cc0771ea-722d-4b98-a400-7aa494b40e39" providerId="ADAL" clId="{F2F3EADB-6C18-40D0-979C-EE206FA4D9AD}" dt="2024-10-23T07:07:00.192" v="182"/>
          <ac:cxnSpMkLst>
            <pc:docMk/>
            <pc:sldMk cId="2952376816" sldId="266"/>
            <ac:cxnSpMk id="17" creationId="{667074A2-0B8A-59B1-1012-27FADBB13B3C}"/>
          </ac:cxnSpMkLst>
        </pc:cxnChg>
      </pc:sldChg>
      <pc:sldChg chg="addSp delSp modSp mod">
        <pc:chgData name="Cassi Valentina - JMG Cranes S.p.A." userId="cc0771ea-722d-4b98-a400-7aa494b40e39" providerId="ADAL" clId="{F2F3EADB-6C18-40D0-979C-EE206FA4D9AD}" dt="2024-10-23T07:13:27.909" v="227" actId="478"/>
        <pc:sldMkLst>
          <pc:docMk/>
          <pc:sldMk cId="1950205982" sldId="268"/>
        </pc:sldMkLst>
        <pc:grpChg chg="add del mod">
          <ac:chgData name="Cassi Valentina - JMG Cranes S.p.A." userId="cc0771ea-722d-4b98-a400-7aa494b40e39" providerId="ADAL" clId="{F2F3EADB-6C18-40D0-979C-EE206FA4D9AD}" dt="2024-10-23T07:13:27.909" v="227" actId="478"/>
          <ac:grpSpMkLst>
            <pc:docMk/>
            <pc:sldMk cId="1950205982" sldId="268"/>
            <ac:grpSpMk id="2" creationId="{73687A20-67DE-2420-2B2C-C1DB05591DFB}"/>
          </ac:grpSpMkLst>
        </pc:grpChg>
        <pc:picChg chg="mod">
          <ac:chgData name="Cassi Valentina - JMG Cranes S.p.A." userId="cc0771ea-722d-4b98-a400-7aa494b40e39" providerId="ADAL" clId="{F2F3EADB-6C18-40D0-979C-EE206FA4D9AD}" dt="2024-10-23T07:10:56.172" v="218"/>
          <ac:picMkLst>
            <pc:docMk/>
            <pc:sldMk cId="1950205982" sldId="268"/>
            <ac:picMk id="3" creationId="{D186C287-AA93-965A-71DE-A397C7F50986}"/>
          </ac:picMkLst>
        </pc:picChg>
        <pc:picChg chg="mod">
          <ac:chgData name="Cassi Valentina - JMG Cranes S.p.A." userId="cc0771ea-722d-4b98-a400-7aa494b40e39" providerId="ADAL" clId="{F2F3EADB-6C18-40D0-979C-EE206FA4D9AD}" dt="2024-10-23T07:10:56.172" v="218"/>
          <ac:picMkLst>
            <pc:docMk/>
            <pc:sldMk cId="1950205982" sldId="268"/>
            <ac:picMk id="6" creationId="{84729485-5243-0CE3-C30B-9FCAF9A1B4E6}"/>
          </ac:picMkLst>
        </pc:picChg>
        <pc:picChg chg="mod">
          <ac:chgData name="Cassi Valentina - JMG Cranes S.p.A." userId="cc0771ea-722d-4b98-a400-7aa494b40e39" providerId="ADAL" clId="{F2F3EADB-6C18-40D0-979C-EE206FA4D9AD}" dt="2024-10-23T07:10:56.172" v="218"/>
          <ac:picMkLst>
            <pc:docMk/>
            <pc:sldMk cId="1950205982" sldId="268"/>
            <ac:picMk id="7" creationId="{4840B30C-7EE8-8F7E-709F-1F9484A60686}"/>
          </ac:picMkLst>
        </pc:picChg>
        <pc:picChg chg="mod">
          <ac:chgData name="Cassi Valentina - JMG Cranes S.p.A." userId="cc0771ea-722d-4b98-a400-7aa494b40e39" providerId="ADAL" clId="{F2F3EADB-6C18-40D0-979C-EE206FA4D9AD}" dt="2024-10-23T07:10:56.172" v="218"/>
          <ac:picMkLst>
            <pc:docMk/>
            <pc:sldMk cId="1950205982" sldId="268"/>
            <ac:picMk id="10" creationId="{F9DAF9AF-25A9-DC27-4257-6B4F38EB6DC6}"/>
          </ac:picMkLst>
        </pc:picChg>
        <pc:picChg chg="mod">
          <ac:chgData name="Cassi Valentina - JMG Cranes S.p.A." userId="cc0771ea-722d-4b98-a400-7aa494b40e39" providerId="ADAL" clId="{F2F3EADB-6C18-40D0-979C-EE206FA4D9AD}" dt="2024-10-23T07:10:56.172" v="218"/>
          <ac:picMkLst>
            <pc:docMk/>
            <pc:sldMk cId="1950205982" sldId="268"/>
            <ac:picMk id="11" creationId="{B0F6EB18-3DC6-CEAF-EAFB-BBD4350195F7}"/>
          </ac:picMkLst>
        </pc:picChg>
      </pc:sldChg>
      <pc:sldChg chg="addSp modSp new del mod ord">
        <pc:chgData name="Cassi Valentina - JMG Cranes S.p.A." userId="cc0771ea-722d-4b98-a400-7aa494b40e39" providerId="ADAL" clId="{F2F3EADB-6C18-40D0-979C-EE206FA4D9AD}" dt="2024-10-23T07:03:28.132" v="161" actId="2696"/>
        <pc:sldMkLst>
          <pc:docMk/>
          <pc:sldMk cId="4176461369" sldId="284"/>
        </pc:sldMkLst>
        <pc:spChg chg="add mod">
          <ac:chgData name="Cassi Valentina - JMG Cranes S.p.A." userId="cc0771ea-722d-4b98-a400-7aa494b40e39" providerId="ADAL" clId="{F2F3EADB-6C18-40D0-979C-EE206FA4D9AD}" dt="2024-10-23T06:36:46.837" v="114" actId="1035"/>
          <ac:spMkLst>
            <pc:docMk/>
            <pc:sldMk cId="4176461369" sldId="284"/>
            <ac:spMk id="3" creationId="{E7785C35-0B44-C83D-DAA3-63BE8720514F}"/>
          </ac:spMkLst>
        </pc:spChg>
        <pc:picChg chg="add mod">
          <ac:chgData name="Cassi Valentina - JMG Cranes S.p.A." userId="cc0771ea-722d-4b98-a400-7aa494b40e39" providerId="ADAL" clId="{F2F3EADB-6C18-40D0-979C-EE206FA4D9AD}" dt="2024-10-23T06:35:30.618" v="93" actId="14100"/>
          <ac:picMkLst>
            <pc:docMk/>
            <pc:sldMk cId="4176461369" sldId="284"/>
            <ac:picMk id="5" creationId="{2F8AE48B-3BFB-61EF-5161-14603FA691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DA19E-C9DE-471D-ACC1-98C92CB6F39D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0D39F-349D-46CC-9A63-150321B4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49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0D39F-349D-46CC-9A63-150321B476A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16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0D39F-349D-46CC-9A63-150321B476A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16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0D39F-349D-46CC-9A63-150321B476A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87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0D39F-349D-46CC-9A63-150321B476A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149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0D39F-349D-46CC-9A63-150321B476A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91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5FFD-F0D3-46CC-8E7C-D96247A99EED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B2C-00F2-4E78-B327-F4E65FDF5D87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9433-1CFD-430D-B291-9BEE8AC9B664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8675-6301-4859-AFF4-43F82A0A5BE2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419E-212A-405E-9463-D391480FF77B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DC3C-15CA-4EB6-80EC-94277885E291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A9CA-EA11-4968-8F17-B30E7A80045D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0420-57D5-43B5-91AB-BF049FCD5785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18EC-0CEE-4FD8-8A78-856D71524329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E388-4FA1-4B6B-926D-8A82033693E7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EE85-3E21-45F5-BE1D-5B2C0AF5F5D2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E268C87-DD47-3F0A-90D0-402DF3EFDB61}"/>
              </a:ext>
            </a:extLst>
          </p:cNvPr>
          <p:cNvSpPr/>
          <p:nvPr userDrawn="1"/>
        </p:nvSpPr>
        <p:spPr>
          <a:xfrm>
            <a:off x="-12510" y="-18766"/>
            <a:ext cx="18288000" cy="1733266"/>
          </a:xfrm>
          <a:prstGeom prst="rect">
            <a:avLst/>
          </a:prstGeom>
          <a:gradFill flip="none" rotWithShape="1">
            <a:gsLst>
              <a:gs pos="0">
                <a:srgbClr val="5FAE37">
                  <a:alpha val="91000"/>
                </a:srgbClr>
              </a:gs>
              <a:gs pos="74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707" y="32936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457200" y="723504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88597-B013-4518-8636-44F71EBDE812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2185FA12-814C-0C14-CDA8-F18D3E77B7BB}"/>
              </a:ext>
            </a:extLst>
          </p:cNvPr>
          <p:cNvSpPr/>
          <p:nvPr userDrawn="1"/>
        </p:nvSpPr>
        <p:spPr>
          <a:xfrm>
            <a:off x="0" y="266703"/>
            <a:ext cx="2448280" cy="1104900"/>
          </a:xfrm>
          <a:custGeom>
            <a:avLst/>
            <a:gdLst/>
            <a:ahLst/>
            <a:cxnLst/>
            <a:rect l="l" t="t" r="r" b="b"/>
            <a:pathLst>
              <a:path w="3183827" h="1425293">
                <a:moveTo>
                  <a:pt x="0" y="0"/>
                </a:moveTo>
                <a:lnTo>
                  <a:pt x="3183827" y="0"/>
                </a:lnTo>
                <a:lnTo>
                  <a:pt x="3183827" y="1425293"/>
                </a:lnTo>
                <a:lnTo>
                  <a:pt x="0" y="14252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svg"/><Relationship Id="rId7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C0512D6-5B16-F75B-5502-BD605F82D404}"/>
              </a:ext>
            </a:extLst>
          </p:cNvPr>
          <p:cNvSpPr/>
          <p:nvPr/>
        </p:nvSpPr>
        <p:spPr>
          <a:xfrm>
            <a:off x="1923052" y="3132213"/>
            <a:ext cx="14441896" cy="5702656"/>
          </a:xfrm>
          <a:custGeom>
            <a:avLst/>
            <a:gdLst/>
            <a:ahLst/>
            <a:cxnLst/>
            <a:rect l="l" t="t" r="r" b="b"/>
            <a:pathLst>
              <a:path w="16395460" h="6798321">
                <a:moveTo>
                  <a:pt x="0" y="0"/>
                </a:moveTo>
                <a:lnTo>
                  <a:pt x="16395460" y="0"/>
                </a:lnTo>
                <a:lnTo>
                  <a:pt x="16395460" y="6798321"/>
                </a:lnTo>
                <a:lnTo>
                  <a:pt x="0" y="67983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8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8000"/>
                      </a14:imgEffect>
                    </a14:imgLayer>
                  </a14:imgProps>
                </a:ext>
              </a:extLst>
            </a:blip>
            <a:stretch>
              <a:fillRect t="-7220" b="-7220"/>
            </a:stretch>
          </a:blipFill>
        </p:spPr>
        <p:txBody>
          <a:bodyPr/>
          <a:lstStyle/>
          <a:p>
            <a:endParaRPr lang="it-IT" dirty="0">
              <a:latin typeface="Congenial Black" panose="02000503040000020004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9B7A425-BE24-8E51-9C19-75AAB3685B5E}"/>
              </a:ext>
            </a:extLst>
          </p:cNvPr>
          <p:cNvSpPr/>
          <p:nvPr/>
        </p:nvSpPr>
        <p:spPr>
          <a:xfrm>
            <a:off x="2254310" y="-45503"/>
            <a:ext cx="13779380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it-IT" sz="11500" b="1" spc="51" dirty="0">
                <a:ln w="9525" cmpd="sng">
                  <a:solidFill>
                    <a:srgbClr val="5FAE3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TRANSIZIONE 5.0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1C017AB-2B1C-A03B-1AF2-6931283B8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846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8C5326C4-4488-0684-88C2-00E8E8839965}"/>
              </a:ext>
            </a:extLst>
          </p:cNvPr>
          <p:cNvGrpSpPr/>
          <p:nvPr/>
        </p:nvGrpSpPr>
        <p:grpSpPr>
          <a:xfrm>
            <a:off x="465283" y="8804052"/>
            <a:ext cx="17357434" cy="1316449"/>
            <a:chOff x="182997" y="9028686"/>
            <a:chExt cx="17474555" cy="1225245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9C1199B6-E2D6-14B4-8436-D6C180AD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2952" y="9028686"/>
              <a:ext cx="2514600" cy="1225245"/>
            </a:xfrm>
            <a:prstGeom prst="rect">
              <a:avLst/>
            </a:prstGeom>
          </p:spPr>
        </p:pic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6D0A9A01-EF54-7158-39F4-D8DFB3E7187D}"/>
                </a:ext>
              </a:extLst>
            </p:cNvPr>
            <p:cNvGrpSpPr/>
            <p:nvPr/>
          </p:nvGrpSpPr>
          <p:grpSpPr>
            <a:xfrm>
              <a:off x="182997" y="9146038"/>
              <a:ext cx="12942787" cy="1037350"/>
              <a:chOff x="182997" y="9146038"/>
              <a:chExt cx="12942787" cy="1037350"/>
            </a:xfrm>
          </p:grpSpPr>
          <p:pic>
            <p:nvPicPr>
              <p:cNvPr id="7" name="Immagine 6" descr="Immagine che contiene testo, Carattere, schermata, Elementi grafici&#10;&#10;Descrizione generata automaticamente">
                <a:extLst>
                  <a:ext uri="{FF2B5EF4-FFF2-40B4-BE49-F238E27FC236}">
                    <a16:creationId xmlns:a16="http://schemas.microsoft.com/office/drawing/2014/main" id="{7AA0EDA6-F93A-14FA-2850-AC444373E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15800" y="9146038"/>
                <a:ext cx="1009984" cy="1009984"/>
              </a:xfrm>
              <a:prstGeom prst="rect">
                <a:avLst/>
              </a:prstGeom>
            </p:spPr>
          </p:pic>
          <p:pic>
            <p:nvPicPr>
              <p:cNvPr id="6" name="Immagine 5" descr="Immagine che contiene Elementi grafici, Carattere, grafica, logo&#10;&#10;Descrizione generata automaticamente">
                <a:extLst>
                  <a:ext uri="{FF2B5EF4-FFF2-40B4-BE49-F238E27FC236}">
                    <a16:creationId xmlns:a16="http://schemas.microsoft.com/office/drawing/2014/main" id="{E3E16DA4-A4F9-ADFC-4EE7-6FD461764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997" y="9459407"/>
                <a:ext cx="2155822" cy="714225"/>
              </a:xfrm>
              <a:prstGeom prst="rect">
                <a:avLst/>
              </a:prstGeom>
            </p:spPr>
          </p:pic>
          <p:pic>
            <p:nvPicPr>
              <p:cNvPr id="9" name="Immagine 8" descr="Immagine che contiene Elementi grafici, Carattere, grafica, schermata&#10;&#10;Descrizione generata automaticamente">
                <a:extLst>
                  <a:ext uri="{FF2B5EF4-FFF2-40B4-BE49-F238E27FC236}">
                    <a16:creationId xmlns:a16="http://schemas.microsoft.com/office/drawing/2014/main" id="{AB8C478D-B79A-3B58-851A-3D98C016F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3800" y="9703877"/>
                <a:ext cx="2637364" cy="419229"/>
              </a:xfrm>
              <a:prstGeom prst="rect">
                <a:avLst/>
              </a:prstGeom>
            </p:spPr>
          </p:pic>
          <p:pic>
            <p:nvPicPr>
              <p:cNvPr id="11" name="Immagine 10" descr="Immagine che contiene Elementi grafici, Carattere, grafica, schermata&#10;&#10;Descrizione generata automaticamente">
                <a:extLst>
                  <a:ext uri="{FF2B5EF4-FFF2-40B4-BE49-F238E27FC236}">
                    <a16:creationId xmlns:a16="http://schemas.microsoft.com/office/drawing/2014/main" id="{B790626E-6549-E20F-B5EA-3835D2073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69" y="9643596"/>
                <a:ext cx="3657602" cy="539792"/>
              </a:xfrm>
              <a:prstGeom prst="rect">
                <a:avLst/>
              </a:prstGeom>
            </p:spPr>
          </p:pic>
        </p:grp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99E4229-152A-E906-7D90-1C63C07DA188}"/>
              </a:ext>
            </a:extLst>
          </p:cNvPr>
          <p:cNvSpPr txBox="1"/>
          <p:nvPr/>
        </p:nvSpPr>
        <p:spPr>
          <a:xfrm>
            <a:off x="3189394" y="2213144"/>
            <a:ext cx="9191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pic>
        <p:nvPicPr>
          <p:cNvPr id="13" name="Immagine 12" descr="Immagine che contiene schermata, oscurità, Elementi grafici, notte&#10;&#10;Descrizione generata automaticamente">
            <a:extLst>
              <a:ext uri="{FF2B5EF4-FFF2-40B4-BE49-F238E27FC236}">
                <a16:creationId xmlns:a16="http://schemas.microsoft.com/office/drawing/2014/main" id="{90BD6FA3-D08B-843F-C0DC-6094E0186F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516" y="1915423"/>
            <a:ext cx="2538084" cy="900537"/>
          </a:xfrm>
          <a:prstGeom prst="rect">
            <a:avLst/>
          </a:prstGeom>
        </p:spPr>
      </p:pic>
      <p:pic>
        <p:nvPicPr>
          <p:cNvPr id="22" name="Immagine 21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F574A84A-868E-25ED-8E39-DEF739F4F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" y="1832285"/>
            <a:ext cx="2069782" cy="737287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3729C13-D7A8-5D68-C96A-8F9A63B1D251}"/>
              </a:ext>
            </a:extLst>
          </p:cNvPr>
          <p:cNvSpPr txBox="1"/>
          <p:nvPr/>
        </p:nvSpPr>
        <p:spPr>
          <a:xfrm>
            <a:off x="-46698" y="2503626"/>
            <a:ext cx="21802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Green </a:t>
            </a:r>
            <a:r>
              <a:rPr lang="it-IT" sz="1600" dirty="0" err="1"/>
              <a:t>District</a:t>
            </a:r>
            <a:endParaRPr lang="it-IT" sz="1600" dirty="0"/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8DC4D54F-83E8-CC1B-A9AE-3F726C5515F0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978310" y="2365692"/>
            <a:ext cx="13619206" cy="32118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4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27946" y="-44245"/>
            <a:ext cx="12317707" cy="137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7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4.0 - </a:t>
            </a:r>
            <a:r>
              <a:rPr lang="en-US" sz="7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Allegato</a:t>
            </a:r>
            <a:r>
              <a:rPr lang="en-US" sz="7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8199" y="1943100"/>
            <a:ext cx="15697200" cy="8863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200" b="1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 – 1: </a:t>
            </a:r>
            <a:r>
              <a:rPr lang="it-IT" sz="3200" b="1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Beni strumentali il cui funzionamento è controllato da sistemi</a:t>
            </a:r>
          </a:p>
          <a:p>
            <a:pPr algn="just">
              <a:spcBef>
                <a:spcPct val="0"/>
              </a:spcBef>
            </a:pPr>
            <a:r>
              <a:rPr lang="it-IT" sz="3200" b="1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computerizzati o gestito tramite opportuni sensori e azionamenti</a:t>
            </a:r>
          </a:p>
          <a:p>
            <a:pPr algn="just">
              <a:spcBef>
                <a:spcPct val="0"/>
              </a:spcBef>
            </a:pPr>
            <a:r>
              <a:rPr lang="it-IT" sz="32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Macchine, macchine utensili, impianti, robot, macchine motrici e dispositivi per la movimentazione, magazzini automatizzati</a:t>
            </a:r>
          </a:p>
          <a:p>
            <a:pPr algn="l">
              <a:spcBef>
                <a:spcPct val="0"/>
              </a:spcBef>
            </a:pPr>
            <a:endParaRPr lang="it-IT" sz="3200" dirty="0"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 algn="l">
              <a:spcBef>
                <a:spcPct val="0"/>
              </a:spcBef>
            </a:pPr>
            <a:r>
              <a:rPr lang="it-IT" sz="3200" b="1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 – 2: Sistemi per l’assicurazione della qualità e della sostenibilità</a:t>
            </a:r>
          </a:p>
          <a:p>
            <a:pPr algn="just">
              <a:spcBef>
                <a:spcPct val="0"/>
              </a:spcBef>
            </a:pPr>
            <a:r>
              <a:rPr lang="it-IT" sz="32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Sistemi di misura, di monitoraggio, di ispezione, caratterizzazione e test, di marcatura, etichettatura, tracciabilità, soluzioni per il monitoraggio dei consumi</a:t>
            </a:r>
          </a:p>
          <a:p>
            <a:pPr algn="l">
              <a:spcBef>
                <a:spcPct val="0"/>
              </a:spcBef>
            </a:pPr>
            <a:endParaRPr lang="en-US" sz="3200" dirty="0"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 algn="just">
              <a:spcBef>
                <a:spcPct val="0"/>
              </a:spcBef>
            </a:pPr>
            <a:r>
              <a:rPr lang="it-IT" sz="3200" b="1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 – 3: Dispositivi per l’interazione uomo - macchina e per il </a:t>
            </a:r>
          </a:p>
          <a:p>
            <a:pPr algn="just">
              <a:spcBef>
                <a:spcPct val="0"/>
              </a:spcBef>
            </a:pPr>
            <a:r>
              <a:rPr lang="it-IT" sz="3200" b="1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miglioramento dell’ergonomia e della sicurezza del posto di lavoro</a:t>
            </a:r>
          </a:p>
          <a:p>
            <a:pPr algn="just">
              <a:spcBef>
                <a:spcPct val="0"/>
              </a:spcBef>
            </a:pPr>
            <a:r>
              <a:rPr lang="it-IT" sz="32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Banchi e postazioni autoadattanti, sistemi di sollevamento / traslazione intelligenti robotizzati e interattivi, dispositivi wearable, di realtà aumentata e </a:t>
            </a:r>
            <a:r>
              <a:rPr lang="it-IT" sz="32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virtual</a:t>
            </a:r>
            <a:r>
              <a:rPr lang="it-IT" sz="32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reality, HMI</a:t>
            </a:r>
          </a:p>
          <a:p>
            <a:pPr algn="just">
              <a:spcBef>
                <a:spcPct val="0"/>
              </a:spcBef>
            </a:pPr>
            <a:endParaRPr lang="it-IT" sz="3200" dirty="0"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 algn="just">
              <a:spcBef>
                <a:spcPct val="0"/>
              </a:spcBef>
            </a:pPr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NO</a:t>
            </a:r>
            <a:r>
              <a:rPr lang="it-IT" sz="32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: impianti tecnici di servizio, tranne nei casi particolari in cui si configurino essi stessi come impianti di produzione (serre, stagionatura/conservazione alimenti, camere bianche, </a:t>
            </a:r>
            <a:r>
              <a:rPr lang="it-IT" sz="32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etc</a:t>
            </a:r>
            <a:r>
              <a:rPr lang="it-IT" sz="32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)</a:t>
            </a:r>
          </a:p>
          <a:p>
            <a:pPr algn="l">
              <a:spcBef>
                <a:spcPct val="0"/>
              </a:spcBef>
            </a:pPr>
            <a:endParaRPr lang="en-US" sz="3200" dirty="0"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1685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149627" y="2012778"/>
            <a:ext cx="15074345" cy="8248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200" b="1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software, </a:t>
            </a:r>
            <a:r>
              <a:rPr lang="en-US" sz="3200" b="1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sistemi</a:t>
            </a:r>
            <a:r>
              <a:rPr lang="en-US" sz="3200" b="1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piattaforme</a:t>
            </a:r>
            <a:r>
              <a:rPr lang="en-US" sz="3200" b="1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e </a:t>
            </a:r>
            <a:r>
              <a:rPr lang="en-US" sz="3200" b="1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servizi</a:t>
            </a:r>
            <a:r>
              <a:rPr lang="en-US" sz="3200" b="1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per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gestione della supply chain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fruizione interattiva e partecipativa, ricostruzioni 3D, realtà aumentata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gestione e il coordinamento della logistica 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progettazione, modellazione 3D, simulazione, verifica del prodotto / processo e/o archiviazione integrata (EDM, PDM, PLM, Big Data)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analizzare i dati analizzati dal campo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la gestione e coordinamento della produzione (</a:t>
            </a:r>
            <a:r>
              <a:rPr lang="it-IT" sz="24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Fieldbus</a:t>
            </a: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Sistemi Scada, MES, CMMS)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monitoraggio delle condizioni delle macchine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applicazioni di realtà virtuale per lo studio realistico di componenti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condividere dati con gli operatori e l’ambiente (IIOT)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reverse </a:t>
            </a:r>
            <a:r>
              <a:rPr lang="it-IT" sz="24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modeling</a:t>
            </a: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e engineering, </a:t>
            </a:r>
            <a:r>
              <a:rPr lang="it-IT" sz="24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virtual</a:t>
            </a: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it-IT" sz="24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industrialization</a:t>
            </a: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dispatching</a:t>
            </a: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delle attività e instradamento dei prodotti, gestione qualità a livello di sistema produttivo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data </a:t>
            </a:r>
            <a:r>
              <a:rPr lang="it-IT" sz="24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analystics</a:t>
            </a: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&amp; </a:t>
            </a:r>
            <a:r>
              <a:rPr lang="it-IT" sz="24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visualization</a:t>
            </a: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</a:t>
            </a:r>
            <a:r>
              <a:rPr lang="it-IT" sz="24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simulation</a:t>
            </a: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e forecasting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artificial</a:t>
            </a: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intelligence e machine learning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sicurezza dei lavoratori, qualità, manutenzione predittiva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gestione di realtà aumentata tramite apparati wearable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elaborazione di informazioni visuali, tattili, vocali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gestione dell’efficienza energetica</a:t>
            </a:r>
          </a:p>
          <a:p>
            <a:pPr marL="342882" indent="-342882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protezione di reti, dati, programmi (cybersecurity)</a:t>
            </a:r>
          </a:p>
          <a:p>
            <a:pPr algn="just">
              <a:spcBef>
                <a:spcPct val="0"/>
              </a:spcBef>
            </a:pPr>
            <a:r>
              <a:rPr lang="it-IT" sz="24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NOVITA’</a:t>
            </a:r>
            <a:r>
              <a:rPr lang="it-IT" sz="2400" b="1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software relativi alla gestione di impresa, </a:t>
            </a:r>
            <a:r>
              <a:rPr lang="it-IT" sz="2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se acquistati insieme a sistemi di </a:t>
            </a:r>
            <a:r>
              <a:rPr lang="it-IT" sz="2400" b="1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energy </a:t>
            </a:r>
            <a:r>
              <a:rPr lang="it-IT" sz="2400" b="1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dashboarding</a:t>
            </a:r>
            <a:endParaRPr lang="it-IT" sz="2400" b="1" dirty="0"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 algn="l"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C369800-9446-EC1D-7BB3-7F5D7A264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0" y="4317085"/>
            <a:ext cx="2026195" cy="165282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8B9E08C-A9E3-E2CE-E4AF-B246D4B2322F}"/>
              </a:ext>
            </a:extLst>
          </p:cNvPr>
          <p:cNvSpPr txBox="1"/>
          <p:nvPr/>
        </p:nvSpPr>
        <p:spPr>
          <a:xfrm>
            <a:off x="2527946" y="-44245"/>
            <a:ext cx="12317707" cy="137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7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4.0 - </a:t>
            </a:r>
            <a:r>
              <a:rPr lang="en-US" sz="7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Allegato</a:t>
            </a:r>
            <a:r>
              <a:rPr lang="en-US" sz="7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4836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C250AB-DAFD-E254-022C-11AAD4290EE2}"/>
              </a:ext>
            </a:extLst>
          </p:cNvPr>
          <p:cNvSpPr txBox="1"/>
          <p:nvPr/>
        </p:nvSpPr>
        <p:spPr>
          <a:xfrm>
            <a:off x="2368872" y="12352"/>
            <a:ext cx="13550255" cy="1405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Risparmio</a:t>
            </a:r>
            <a:r>
              <a:rPr lang="en-US" sz="8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energetico</a:t>
            </a:r>
            <a:endParaRPr lang="en-US" sz="8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F1491C-595F-8479-D0D6-03114197F1FC}"/>
              </a:ext>
            </a:extLst>
          </p:cNvPr>
          <p:cNvSpPr txBox="1"/>
          <p:nvPr/>
        </p:nvSpPr>
        <p:spPr>
          <a:xfrm>
            <a:off x="260557" y="2293926"/>
            <a:ext cx="326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DEFINIZIONE</a:t>
            </a:r>
            <a:endParaRPr lang="it-IT" sz="3600" dirty="0">
              <a:latin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10BFC1-B797-9612-0804-82D8ED696DEA}"/>
              </a:ext>
            </a:extLst>
          </p:cNvPr>
          <p:cNvSpPr txBox="1"/>
          <p:nvPr/>
        </p:nvSpPr>
        <p:spPr>
          <a:xfrm>
            <a:off x="5049543" y="1844576"/>
            <a:ext cx="13299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La differenza dei consumi energetici annuali conseguiti dopo il progetto di innovazione, rispetto ai consumi energetici registrati nell’esercizio precedente a quello di avvio del progetto di innovazione, </a:t>
            </a:r>
            <a:r>
              <a:rPr lang="it-IT" sz="3600" b="1" dirty="0">
                <a:latin typeface="Arial" panose="020B0604020202020204" pitchFamily="34" charset="0"/>
              </a:rPr>
              <a:t>normalizzati alle variabili operative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2BC8C7-CBDF-8A97-ECE0-FB48654D5023}"/>
              </a:ext>
            </a:extLst>
          </p:cNvPr>
          <p:cNvSpPr txBox="1"/>
          <p:nvPr/>
        </p:nvSpPr>
        <p:spPr>
          <a:xfrm>
            <a:off x="278367" y="7040345"/>
            <a:ext cx="452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UNITÀ DI MISURA</a:t>
            </a:r>
            <a:endParaRPr lang="it-IT" sz="3600" dirty="0"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D667200-C3B7-5C92-5FA6-BE3B3BADA099}"/>
              </a:ext>
            </a:extLst>
          </p:cNvPr>
          <p:cNvSpPr txBox="1"/>
          <p:nvPr/>
        </p:nvSpPr>
        <p:spPr>
          <a:xfrm>
            <a:off x="5907116" y="7002442"/>
            <a:ext cx="12609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Tonnellate Equivalenti Petrolio (TEP): Unità di misura dell'energia primaria.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3315BEA-AF59-C8AD-9745-94D9C4451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354705"/>
            <a:ext cx="1676400" cy="186822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BD73DA1-1ED3-FA73-1C44-8BA9C9EC1BEB}"/>
              </a:ext>
            </a:extLst>
          </p:cNvPr>
          <p:cNvSpPr txBox="1"/>
          <p:nvPr/>
        </p:nvSpPr>
        <p:spPr>
          <a:xfrm>
            <a:off x="278365" y="502238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CONSUMI ENERGETICI</a:t>
            </a:r>
            <a:endParaRPr lang="it-IT" sz="3600" dirty="0">
              <a:latin typeface="Arial" panose="020B0604020202020204" pitchFamily="34" charset="0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DA363332-18B0-24E2-8AD1-285E18B15130}"/>
              </a:ext>
            </a:extLst>
          </p:cNvPr>
          <p:cNvSpPr/>
          <p:nvPr/>
        </p:nvSpPr>
        <p:spPr>
          <a:xfrm rot="-5192353">
            <a:off x="4036981" y="1995730"/>
            <a:ext cx="550224" cy="1304279"/>
          </a:xfrm>
          <a:custGeom>
            <a:avLst/>
            <a:gdLst/>
            <a:ahLst/>
            <a:cxnLst/>
            <a:rect l="l" t="t" r="r" b="b"/>
            <a:pathLst>
              <a:path w="655324" h="1692151">
                <a:moveTo>
                  <a:pt x="0" y="0"/>
                </a:moveTo>
                <a:lnTo>
                  <a:pt x="655324" y="0"/>
                </a:lnTo>
                <a:lnTo>
                  <a:pt x="655324" y="1692151"/>
                </a:lnTo>
                <a:lnTo>
                  <a:pt x="0" y="1692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7055BD80-736D-A3D4-10C9-146022E29996}"/>
              </a:ext>
            </a:extLst>
          </p:cNvPr>
          <p:cNvSpPr/>
          <p:nvPr/>
        </p:nvSpPr>
        <p:spPr>
          <a:xfrm rot="-5192353">
            <a:off x="6092612" y="4668799"/>
            <a:ext cx="550224" cy="1304279"/>
          </a:xfrm>
          <a:custGeom>
            <a:avLst/>
            <a:gdLst/>
            <a:ahLst/>
            <a:cxnLst/>
            <a:rect l="l" t="t" r="r" b="b"/>
            <a:pathLst>
              <a:path w="655324" h="1692151">
                <a:moveTo>
                  <a:pt x="0" y="0"/>
                </a:moveTo>
                <a:lnTo>
                  <a:pt x="655324" y="0"/>
                </a:lnTo>
                <a:lnTo>
                  <a:pt x="655324" y="1692151"/>
                </a:lnTo>
                <a:lnTo>
                  <a:pt x="0" y="1692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7CF7F8C-2FD4-533F-319A-383C8442646F}"/>
              </a:ext>
            </a:extLst>
          </p:cNvPr>
          <p:cNvSpPr txBox="1"/>
          <p:nvPr/>
        </p:nvSpPr>
        <p:spPr>
          <a:xfrm>
            <a:off x="7066351" y="4760774"/>
            <a:ext cx="111055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energia derivante dai combustibili e dai vettori energetici utilizzati, comprensiva di quella autoprodotta da fonti rinnovabili</a:t>
            </a:r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9C872C3D-5E15-D827-CAAA-320EC05E0968}"/>
              </a:ext>
            </a:extLst>
          </p:cNvPr>
          <p:cNvSpPr/>
          <p:nvPr/>
        </p:nvSpPr>
        <p:spPr>
          <a:xfrm rot="-5192353">
            <a:off x="4964445" y="6742149"/>
            <a:ext cx="550224" cy="1304279"/>
          </a:xfrm>
          <a:custGeom>
            <a:avLst/>
            <a:gdLst/>
            <a:ahLst/>
            <a:cxnLst/>
            <a:rect l="l" t="t" r="r" b="b"/>
            <a:pathLst>
              <a:path w="655324" h="1692151">
                <a:moveTo>
                  <a:pt x="0" y="0"/>
                </a:moveTo>
                <a:lnTo>
                  <a:pt x="655324" y="0"/>
                </a:lnTo>
                <a:lnTo>
                  <a:pt x="655324" y="1692151"/>
                </a:lnTo>
                <a:lnTo>
                  <a:pt x="0" y="16921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49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85149" y="-111095"/>
            <a:ext cx="12317707" cy="140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Investimenti</a:t>
            </a:r>
            <a:r>
              <a:rPr lang="en-US" sz="8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trainati</a:t>
            </a:r>
            <a:r>
              <a:rPr lang="en-US" sz="8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(1)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05200" y="1790700"/>
            <a:ext cx="13335000" cy="2726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31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Beni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materiali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di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origine UE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finalizzati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all’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autoproduzione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di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energia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da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fonti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rinnovabili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destinata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all’autoconsumo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sistemi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accumulo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(€ 900 x kWh)</a:t>
            </a:r>
          </a:p>
          <a:p>
            <a:pPr>
              <a:lnSpc>
                <a:spcPts val="5531"/>
              </a:lnSpc>
              <a:spcBef>
                <a:spcPct val="0"/>
              </a:spcBef>
            </a:pP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«</a:t>
            </a:r>
            <a:r>
              <a:rPr lang="it-IT" sz="2800" b="1" i="1" dirty="0">
                <a:solidFill>
                  <a:srgbClr val="000000"/>
                </a:solidFill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anche a distanza </a:t>
            </a:r>
            <a:r>
              <a:rPr lang="it-IT" sz="2800" i="1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ai sensi dell’articolo 30, comma 1, lettera a) , numero 2), del decreto legislativo 8 novembre 2021, n. 199</a:t>
            </a: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»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0E58320D-9159-B67A-6168-A3DEBCBE7F2A}"/>
              </a:ext>
            </a:extLst>
          </p:cNvPr>
          <p:cNvSpPr/>
          <p:nvPr/>
        </p:nvSpPr>
        <p:spPr>
          <a:xfrm>
            <a:off x="2384193" y="1866902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808B2A8-C856-7971-12F5-5257CA26C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86" y="3814567"/>
            <a:ext cx="2179857" cy="19795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1565994-79B7-0CC4-EB71-7AB37B5F1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2" y="5033767"/>
            <a:ext cx="12978676" cy="407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5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85149" y="-111095"/>
            <a:ext cx="12317707" cy="137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7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Tipi di </a:t>
            </a:r>
            <a:r>
              <a:rPr lang="en-US" sz="7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pannelli</a:t>
            </a:r>
            <a:r>
              <a:rPr lang="en-US" sz="7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7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ammessi</a:t>
            </a:r>
            <a:endParaRPr lang="en-US" sz="75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0E58320D-9159-B67A-6168-A3DEBCBE7F2A}"/>
              </a:ext>
            </a:extLst>
          </p:cNvPr>
          <p:cNvSpPr/>
          <p:nvPr/>
        </p:nvSpPr>
        <p:spPr>
          <a:xfrm>
            <a:off x="890143" y="3487765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808B2A8-C856-7971-12F5-5257CA26C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2855" y="5092145"/>
            <a:ext cx="2667000" cy="2421976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74D20422-A89C-9DBF-5562-7E36AA47AC55}"/>
              </a:ext>
            </a:extLst>
          </p:cNvPr>
          <p:cNvSpPr/>
          <p:nvPr/>
        </p:nvSpPr>
        <p:spPr>
          <a:xfrm>
            <a:off x="890141" y="5443852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BB34CA7-84CF-B575-E824-9000EC078051}"/>
              </a:ext>
            </a:extLst>
          </p:cNvPr>
          <p:cNvSpPr/>
          <p:nvPr/>
        </p:nvSpPr>
        <p:spPr>
          <a:xfrm>
            <a:off x="890141" y="7399938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DD623FD-CAB1-4F07-7C64-E6B2CDFBCAEA}"/>
              </a:ext>
            </a:extLst>
          </p:cNvPr>
          <p:cNvSpPr txBox="1"/>
          <p:nvPr/>
        </p:nvSpPr>
        <p:spPr>
          <a:xfrm>
            <a:off x="1108819" y="1870573"/>
            <a:ext cx="160703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Il </a:t>
            </a:r>
            <a:r>
              <a:rPr lang="it-IT" sz="2400" b="1" dirty="0">
                <a:highlight>
                  <a:srgbClr val="D1F67E"/>
                </a:highlight>
                <a:latin typeface="Arial" panose="020B0604020202020204" pitchFamily="34" charset="0"/>
              </a:rPr>
              <a:t>dimensionamento</a:t>
            </a:r>
            <a:r>
              <a:rPr lang="it-IT" sz="2400" dirty="0">
                <a:latin typeface="Arial" panose="020B0604020202020204" pitchFamily="34" charset="0"/>
              </a:rPr>
              <a:t> degli impianti è determinato considerando una producibilità massima attesa, al netto dei consumi dei servizi ausiliari, non eccedente il 5% del fabbisogno energetico della struttura produttiva.</a:t>
            </a:r>
            <a:br>
              <a:rPr lang="it-IT" sz="2400" dirty="0">
                <a:latin typeface="Arial" panose="020B0604020202020204" pitchFamily="34" charset="0"/>
              </a:rPr>
            </a:br>
            <a:r>
              <a:rPr lang="it-IT" sz="2400" dirty="0">
                <a:latin typeface="Arial" panose="020B0604020202020204" pitchFamily="34" charset="0"/>
              </a:rPr>
              <a:t>Il </a:t>
            </a:r>
            <a:r>
              <a:rPr lang="it-IT" sz="2400" b="1" dirty="0">
                <a:highlight>
                  <a:srgbClr val="D1F67E"/>
                </a:highlight>
                <a:latin typeface="Arial" panose="020B0604020202020204" pitchFamily="34" charset="0"/>
              </a:rPr>
              <a:t>costo</a:t>
            </a:r>
            <a:r>
              <a:rPr lang="it-IT" sz="2400" dirty="0">
                <a:latin typeface="Arial" panose="020B0604020202020204" pitchFamily="34" charset="0"/>
              </a:rPr>
              <a:t> dei pannelli ha un valore massimo per kW, determinato dalla potenza dell’impianto.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9CB63AC-FAD4-E47C-294F-088BA54EC47D}"/>
              </a:ext>
            </a:extLst>
          </p:cNvPr>
          <p:cNvSpPr txBox="1"/>
          <p:nvPr/>
        </p:nvSpPr>
        <p:spPr>
          <a:xfrm>
            <a:off x="1828800" y="3536369"/>
            <a:ext cx="1584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Pannelli di tipo A</a:t>
            </a:r>
            <a:r>
              <a:rPr lang="it-IT" sz="2800" dirty="0">
                <a:latin typeface="Arial" panose="020B0604020202020204" pitchFamily="34" charset="0"/>
              </a:rPr>
              <a:t>:</a:t>
            </a:r>
          </a:p>
          <a:p>
            <a:r>
              <a:rPr lang="it-IT" sz="2800" dirty="0">
                <a:latin typeface="Arial" panose="020B0604020202020204" pitchFamily="34" charset="0"/>
              </a:rPr>
              <a:t>Moduli fotovoltaici con un'efficienza a livello di modulo almeno pari al </a:t>
            </a:r>
            <a:r>
              <a:rPr lang="it-IT" sz="2800" b="1" dirty="0">
                <a:latin typeface="Arial" panose="020B0604020202020204" pitchFamily="34" charset="0"/>
              </a:rPr>
              <a:t>21,5%</a:t>
            </a:r>
            <a:r>
              <a:rPr lang="it-IT" sz="2800" dirty="0">
                <a:latin typeface="Arial" panose="020B0604020202020204" pitchFamily="34" charset="0"/>
              </a:rPr>
              <a:t>. Il beneficio è calcolato sul valore degli impianti, macchinari, software e il </a:t>
            </a:r>
            <a:r>
              <a:rPr lang="it-IT" sz="2800" b="1" dirty="0">
                <a:latin typeface="Arial" panose="020B0604020202020204" pitchFamily="34" charset="0"/>
              </a:rPr>
              <a:t>100%</a:t>
            </a:r>
            <a:r>
              <a:rPr lang="it-IT" sz="2800" dirty="0">
                <a:latin typeface="Arial" panose="020B0604020202020204" pitchFamily="34" charset="0"/>
              </a:rPr>
              <a:t> del valore dei pannelli.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30C6836-E575-2C2F-F9F7-B9061C528901}"/>
              </a:ext>
            </a:extLst>
          </p:cNvPr>
          <p:cNvSpPr txBox="1"/>
          <p:nvPr/>
        </p:nvSpPr>
        <p:spPr>
          <a:xfrm>
            <a:off x="1821874" y="5498132"/>
            <a:ext cx="137991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Pannelli di tipo B:</a:t>
            </a:r>
            <a:endParaRPr lang="it-IT" sz="2800" dirty="0">
              <a:latin typeface="Arial" panose="020B0604020202020204" pitchFamily="34" charset="0"/>
            </a:endParaRPr>
          </a:p>
          <a:p>
            <a:r>
              <a:rPr lang="it-IT" sz="2800" dirty="0">
                <a:latin typeface="Arial" panose="020B0604020202020204" pitchFamily="34" charset="0"/>
              </a:rPr>
              <a:t>Moduli fotovoltaici con celle con un'efficienza a livello di cella almeno pari al </a:t>
            </a:r>
            <a:r>
              <a:rPr lang="it-IT" sz="2800" b="1" dirty="0">
                <a:latin typeface="Arial" panose="020B0604020202020204" pitchFamily="34" charset="0"/>
              </a:rPr>
              <a:t>23,5%</a:t>
            </a:r>
            <a:r>
              <a:rPr lang="it-IT" sz="2800" dirty="0">
                <a:latin typeface="Arial" panose="020B0604020202020204" pitchFamily="34" charset="0"/>
              </a:rPr>
              <a:t>. Il beneficio è calcolato sul valore degli impianti, macchinari, software e il </a:t>
            </a:r>
            <a:r>
              <a:rPr lang="it-IT" sz="2800" b="1" dirty="0">
                <a:latin typeface="Arial" panose="020B0604020202020204" pitchFamily="34" charset="0"/>
              </a:rPr>
              <a:t>120%</a:t>
            </a:r>
            <a:r>
              <a:rPr lang="it-IT" sz="2800" dirty="0">
                <a:latin typeface="Arial" panose="020B0604020202020204" pitchFamily="34" charset="0"/>
              </a:rPr>
              <a:t> del valore dei pannelli.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2D28D65-46BE-966A-4B6F-03E0C70B06F8}"/>
              </a:ext>
            </a:extLst>
          </p:cNvPr>
          <p:cNvSpPr txBox="1"/>
          <p:nvPr/>
        </p:nvSpPr>
        <p:spPr>
          <a:xfrm>
            <a:off x="1828802" y="7717927"/>
            <a:ext cx="157041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Pannelli di tipo C:</a:t>
            </a:r>
            <a:endParaRPr lang="it-IT" sz="2800" dirty="0">
              <a:latin typeface="Arial" panose="020B0604020202020204" pitchFamily="34" charset="0"/>
            </a:endParaRPr>
          </a:p>
          <a:p>
            <a:pPr algn="l" rtl="0"/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Moduli composti da celle bifacciali ad </a:t>
            </a:r>
            <a:r>
              <a:rPr lang="it-IT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eterogiunzione</a:t>
            </a: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 di silicio o tandem con un'efficienza di cella almeno pari al </a:t>
            </a:r>
            <a:r>
              <a:rPr lang="it-IT" sz="2800" b="1" dirty="0">
                <a:solidFill>
                  <a:srgbClr val="000000"/>
                </a:solidFill>
                <a:latin typeface="Arial" panose="020B0604020202020204" pitchFamily="34" charset="0"/>
              </a:rPr>
              <a:t>24,0%</a:t>
            </a: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. Il beneficio è calcolato </a:t>
            </a:r>
            <a:r>
              <a:rPr lang="it-IT" sz="2800" dirty="0">
                <a:latin typeface="Arial" panose="020B0604020202020204" pitchFamily="34" charset="0"/>
              </a:rPr>
              <a:t>sul valore degli impianti, macchinari, software e il </a:t>
            </a:r>
            <a:r>
              <a:rPr lang="it-IT" sz="2800" b="1" dirty="0">
                <a:solidFill>
                  <a:srgbClr val="000000"/>
                </a:solidFill>
                <a:latin typeface="Arial" panose="020B0604020202020204" pitchFamily="34" charset="0"/>
              </a:rPr>
              <a:t>140%</a:t>
            </a: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 del valore dei pannelli. </a:t>
            </a:r>
            <a:endParaRPr lang="it-IT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1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85149" y="-111095"/>
            <a:ext cx="12317707" cy="140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Investimenti</a:t>
            </a:r>
            <a:r>
              <a:rPr lang="en-US" sz="8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trainati</a:t>
            </a:r>
            <a:r>
              <a:rPr lang="en-US" sz="8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(2)</a:t>
            </a:r>
          </a:p>
        </p:txBody>
      </p:sp>
      <p:sp>
        <p:nvSpPr>
          <p:cNvPr id="7" name="Freeform 7"/>
          <p:cNvSpPr/>
          <p:nvPr/>
        </p:nvSpPr>
        <p:spPr>
          <a:xfrm>
            <a:off x="990603" y="2552702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11611" y="1818381"/>
            <a:ext cx="13411200" cy="7663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31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Attività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di Formazione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</a:b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F</a:t>
            </a:r>
            <a:r>
              <a:rPr lang="it-IT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inalizzata</a:t>
            </a: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all’acquisizione o al consolidamento delle competenze nelle tecnologie rilevanti per la transizione digitale ed energetica dei processi produttivi</a:t>
            </a:r>
          </a:p>
          <a:p>
            <a:pPr>
              <a:lnSpc>
                <a:spcPts val="5531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>
              <a:lnSpc>
                <a:spcPts val="5531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Erogata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soggetti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accreditati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Università, Competence Center e Digital Innovation Hub.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Corsi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minimo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12 ore con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esame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finale</a:t>
            </a:r>
            <a:endParaRPr lang="it-IT" sz="28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>
              <a:lnSpc>
                <a:spcPts val="5531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>
              <a:lnSpc>
                <a:spcPts val="5531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Ammessi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beneficio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costo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formatori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costo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ore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dipendenti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partecipanti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spese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organizzative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consulenze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.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</a:b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Nel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limite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del 10% del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valore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dell’investimento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max € 300.000</a:t>
            </a:r>
          </a:p>
          <a:p>
            <a:pPr>
              <a:lnSpc>
                <a:spcPts val="5531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1039259D-DC6B-678C-53D7-A0061E099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8008" y="5470124"/>
            <a:ext cx="3199969" cy="2645176"/>
          </a:xfrm>
          <a:prstGeom prst="rect">
            <a:avLst/>
          </a:prstGeom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F0956EF9-6114-9655-9E6A-E2993A587234}"/>
              </a:ext>
            </a:extLst>
          </p:cNvPr>
          <p:cNvSpPr/>
          <p:nvPr/>
        </p:nvSpPr>
        <p:spPr>
          <a:xfrm>
            <a:off x="990603" y="4620110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0D5ABB93-5DFE-34EE-F2FA-133BCEC8FC26}"/>
              </a:ext>
            </a:extLst>
          </p:cNvPr>
          <p:cNvSpPr/>
          <p:nvPr/>
        </p:nvSpPr>
        <p:spPr>
          <a:xfrm>
            <a:off x="990603" y="6743702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66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C250AB-DAFD-E254-022C-11AAD4290EE2}"/>
              </a:ext>
            </a:extLst>
          </p:cNvPr>
          <p:cNvSpPr txBox="1"/>
          <p:nvPr/>
        </p:nvSpPr>
        <p:spPr>
          <a:xfrm>
            <a:off x="2368875" y="-71561"/>
            <a:ext cx="13550255" cy="1405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Processo</a:t>
            </a:r>
            <a:r>
              <a:rPr lang="en-US" sz="8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produttivo</a:t>
            </a:r>
            <a:endParaRPr lang="en-US" sz="8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38B212A-FE23-11D2-C447-CA0F77538C6C}"/>
              </a:ext>
            </a:extLst>
          </p:cNvPr>
          <p:cNvSpPr/>
          <p:nvPr/>
        </p:nvSpPr>
        <p:spPr>
          <a:xfrm>
            <a:off x="2283709" y="3422344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1A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FA8A7E2-DAA9-92F4-0005-2B693F4EE797}"/>
              </a:ext>
            </a:extLst>
          </p:cNvPr>
          <p:cNvSpPr/>
          <p:nvPr/>
        </p:nvSpPr>
        <p:spPr>
          <a:xfrm>
            <a:off x="4970807" y="3403293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2A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67DC1EA-B8A4-8BC6-02E4-C1265221E0FB}"/>
              </a:ext>
            </a:extLst>
          </p:cNvPr>
          <p:cNvSpPr/>
          <p:nvPr/>
        </p:nvSpPr>
        <p:spPr>
          <a:xfrm>
            <a:off x="7603799" y="3365205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3A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0C558417-5F5C-3A78-CD5D-761B86C1C051}"/>
              </a:ext>
            </a:extLst>
          </p:cNvPr>
          <p:cNvSpPr/>
          <p:nvPr/>
        </p:nvSpPr>
        <p:spPr>
          <a:xfrm>
            <a:off x="2302759" y="4850792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1B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ED956D6-F515-38AB-4794-E84EBF5DD2D7}"/>
              </a:ext>
            </a:extLst>
          </p:cNvPr>
          <p:cNvSpPr/>
          <p:nvPr/>
        </p:nvSpPr>
        <p:spPr>
          <a:xfrm>
            <a:off x="4999382" y="4870145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2B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B1CE682-03EF-4089-3FF9-E923E12C7EDB}"/>
              </a:ext>
            </a:extLst>
          </p:cNvPr>
          <p:cNvSpPr/>
          <p:nvPr/>
        </p:nvSpPr>
        <p:spPr>
          <a:xfrm>
            <a:off x="7603799" y="4813005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3B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63F79572-5044-703E-1654-36424385CFBF}"/>
              </a:ext>
            </a:extLst>
          </p:cNvPr>
          <p:cNvSpPr/>
          <p:nvPr/>
        </p:nvSpPr>
        <p:spPr>
          <a:xfrm>
            <a:off x="2283709" y="6294833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1C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ACE04BF-E843-F944-BEDF-E731E178F5D3}"/>
              </a:ext>
            </a:extLst>
          </p:cNvPr>
          <p:cNvSpPr/>
          <p:nvPr/>
        </p:nvSpPr>
        <p:spPr>
          <a:xfrm>
            <a:off x="5018431" y="6336997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2C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E578D57-3BF2-844A-AF5D-33172301F3F2}"/>
              </a:ext>
            </a:extLst>
          </p:cNvPr>
          <p:cNvSpPr/>
          <p:nvPr/>
        </p:nvSpPr>
        <p:spPr>
          <a:xfrm>
            <a:off x="7641899" y="6260805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3C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DCC1518D-72E1-2C9B-B4B9-B111E430A78A}"/>
              </a:ext>
            </a:extLst>
          </p:cNvPr>
          <p:cNvSpPr/>
          <p:nvPr/>
        </p:nvSpPr>
        <p:spPr>
          <a:xfrm>
            <a:off x="4589092" y="3780047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2D93ABFD-7F51-F692-3767-4D2F8AFB3D2D}"/>
              </a:ext>
            </a:extLst>
          </p:cNvPr>
          <p:cNvSpPr/>
          <p:nvPr/>
        </p:nvSpPr>
        <p:spPr>
          <a:xfrm>
            <a:off x="7214937" y="3741955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4C888DEF-55F8-7AB3-47B9-5B1D6CBC1972}"/>
              </a:ext>
            </a:extLst>
          </p:cNvPr>
          <p:cNvSpPr/>
          <p:nvPr/>
        </p:nvSpPr>
        <p:spPr>
          <a:xfrm>
            <a:off x="4589092" y="5151647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2D18D369-D62C-5E90-C9C5-F6101F619DDB}"/>
              </a:ext>
            </a:extLst>
          </p:cNvPr>
          <p:cNvSpPr/>
          <p:nvPr/>
        </p:nvSpPr>
        <p:spPr>
          <a:xfrm>
            <a:off x="7214937" y="5113559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E39F3EBD-2CE4-F8AC-BFCF-26BC8A689CCE}"/>
              </a:ext>
            </a:extLst>
          </p:cNvPr>
          <p:cNvSpPr/>
          <p:nvPr/>
        </p:nvSpPr>
        <p:spPr>
          <a:xfrm>
            <a:off x="4589092" y="6704219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95D3B3CC-8736-BEE6-975A-17AE153F7516}"/>
              </a:ext>
            </a:extLst>
          </p:cNvPr>
          <p:cNvSpPr/>
          <p:nvPr/>
        </p:nvSpPr>
        <p:spPr>
          <a:xfrm>
            <a:off x="7214937" y="6666131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3" name="Parentesi quadra aperta 22">
            <a:extLst>
              <a:ext uri="{FF2B5EF4-FFF2-40B4-BE49-F238E27FC236}">
                <a16:creationId xmlns:a16="http://schemas.microsoft.com/office/drawing/2014/main" id="{E0B3D6CE-F6FC-3A45-7F1F-623C9A9803B4}"/>
              </a:ext>
            </a:extLst>
          </p:cNvPr>
          <p:cNvSpPr/>
          <p:nvPr/>
        </p:nvSpPr>
        <p:spPr>
          <a:xfrm>
            <a:off x="2085680" y="2961447"/>
            <a:ext cx="525237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quadra aperta 23">
            <a:extLst>
              <a:ext uri="{FF2B5EF4-FFF2-40B4-BE49-F238E27FC236}">
                <a16:creationId xmlns:a16="http://schemas.microsoft.com/office/drawing/2014/main" id="{E8D74BC6-B9C8-A790-ABB1-29E5F9882C0C}"/>
              </a:ext>
            </a:extLst>
          </p:cNvPr>
          <p:cNvSpPr/>
          <p:nvPr/>
        </p:nvSpPr>
        <p:spPr>
          <a:xfrm rot="10800000">
            <a:off x="9646876" y="2957796"/>
            <a:ext cx="525237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F306DCD6-E8F2-39E6-44D3-AF8F1503CBDD}"/>
              </a:ext>
            </a:extLst>
          </p:cNvPr>
          <p:cNvSpPr/>
          <p:nvPr/>
        </p:nvSpPr>
        <p:spPr>
          <a:xfrm>
            <a:off x="1004239" y="5188475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37CD4C4D-3D64-407B-31B4-743C33399833}"/>
              </a:ext>
            </a:extLst>
          </p:cNvPr>
          <p:cNvSpPr/>
          <p:nvPr/>
        </p:nvSpPr>
        <p:spPr>
          <a:xfrm>
            <a:off x="10310863" y="5100087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0EE5137-D7A5-1DFF-7496-5F249F28D7DF}"/>
              </a:ext>
            </a:extLst>
          </p:cNvPr>
          <p:cNvSpPr txBox="1"/>
          <p:nvPr/>
        </p:nvSpPr>
        <p:spPr>
          <a:xfrm>
            <a:off x="947859" y="4765291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INPUT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D05D373-B9C6-1C87-C276-3C583A446ED7}"/>
              </a:ext>
            </a:extLst>
          </p:cNvPr>
          <p:cNvSpPr txBox="1"/>
          <p:nvPr/>
        </p:nvSpPr>
        <p:spPr>
          <a:xfrm>
            <a:off x="10296955" y="4730250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OUTPUT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1E0D31B-3B90-5625-92C2-124DF0FD1265}"/>
              </a:ext>
            </a:extLst>
          </p:cNvPr>
          <p:cNvSpPr/>
          <p:nvPr/>
        </p:nvSpPr>
        <p:spPr>
          <a:xfrm>
            <a:off x="13519157" y="3287073"/>
            <a:ext cx="2453067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1D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349B0286-ED50-1508-006D-4F5FAF0CD1DF}"/>
              </a:ext>
            </a:extLst>
          </p:cNvPr>
          <p:cNvSpPr/>
          <p:nvPr/>
        </p:nvSpPr>
        <p:spPr>
          <a:xfrm>
            <a:off x="13519157" y="4793389"/>
            <a:ext cx="2453067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1E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EE885DBE-5DE8-7897-98C9-39002E552049}"/>
              </a:ext>
            </a:extLst>
          </p:cNvPr>
          <p:cNvSpPr/>
          <p:nvPr/>
        </p:nvSpPr>
        <p:spPr>
          <a:xfrm>
            <a:off x="13469773" y="6294833"/>
            <a:ext cx="2453067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1F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46" name="Parentesi quadra aperta 45">
            <a:extLst>
              <a:ext uri="{FF2B5EF4-FFF2-40B4-BE49-F238E27FC236}">
                <a16:creationId xmlns:a16="http://schemas.microsoft.com/office/drawing/2014/main" id="{935E8EA7-AF10-733E-AF2B-4A85AAD0DFB1}"/>
              </a:ext>
            </a:extLst>
          </p:cNvPr>
          <p:cNvSpPr/>
          <p:nvPr/>
        </p:nvSpPr>
        <p:spPr>
          <a:xfrm>
            <a:off x="13195688" y="2957800"/>
            <a:ext cx="646941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reccia a destra 46">
            <a:extLst>
              <a:ext uri="{FF2B5EF4-FFF2-40B4-BE49-F238E27FC236}">
                <a16:creationId xmlns:a16="http://schemas.microsoft.com/office/drawing/2014/main" id="{A64CDEC4-C899-0597-C9B6-2DE4441D90E4}"/>
              </a:ext>
            </a:extLst>
          </p:cNvPr>
          <p:cNvSpPr/>
          <p:nvPr/>
        </p:nvSpPr>
        <p:spPr>
          <a:xfrm>
            <a:off x="12515227" y="5113559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C8D717E-D0C9-0F9C-B247-D790EF6FDC67}"/>
              </a:ext>
            </a:extLst>
          </p:cNvPr>
          <p:cNvSpPr txBox="1"/>
          <p:nvPr/>
        </p:nvSpPr>
        <p:spPr>
          <a:xfrm>
            <a:off x="12378259" y="4730250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INPUT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49" name="Freccia a destra 48">
            <a:extLst>
              <a:ext uri="{FF2B5EF4-FFF2-40B4-BE49-F238E27FC236}">
                <a16:creationId xmlns:a16="http://schemas.microsoft.com/office/drawing/2014/main" id="{89374401-FF73-3E37-5F8D-50902E0B8551}"/>
              </a:ext>
            </a:extLst>
          </p:cNvPr>
          <p:cNvSpPr/>
          <p:nvPr/>
        </p:nvSpPr>
        <p:spPr>
          <a:xfrm>
            <a:off x="16436299" y="5140279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50" name="Parentesi quadra aperta 49">
            <a:extLst>
              <a:ext uri="{FF2B5EF4-FFF2-40B4-BE49-F238E27FC236}">
                <a16:creationId xmlns:a16="http://schemas.microsoft.com/office/drawing/2014/main" id="{7068EA92-056E-45B4-EC00-0E677D0EB6FA}"/>
              </a:ext>
            </a:extLst>
          </p:cNvPr>
          <p:cNvSpPr/>
          <p:nvPr/>
        </p:nvSpPr>
        <p:spPr>
          <a:xfrm rot="10800000">
            <a:off x="15654188" y="2953372"/>
            <a:ext cx="646941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EC115DDF-AC30-F93C-3CE9-E985218D1052}"/>
              </a:ext>
            </a:extLst>
          </p:cNvPr>
          <p:cNvSpPr txBox="1"/>
          <p:nvPr/>
        </p:nvSpPr>
        <p:spPr>
          <a:xfrm>
            <a:off x="16292351" y="4729946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OUTPUT</a:t>
            </a:r>
            <a:endParaRPr lang="it-IT" sz="1600" dirty="0">
              <a:latin typeface="Arial" panose="020B0604020202020204" pitchFamily="34" charset="0"/>
            </a:endParaRPr>
          </a:p>
        </p:txBody>
      </p: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87D52A3F-3E84-A58F-1365-F2C60D37D6DC}"/>
              </a:ext>
            </a:extLst>
          </p:cNvPr>
          <p:cNvCxnSpPr>
            <a:cxnSpLocks/>
            <a:stCxn id="46" idx="1"/>
            <a:endCxn id="31" idx="1"/>
          </p:cNvCxnSpPr>
          <p:nvPr/>
        </p:nvCxnSpPr>
        <p:spPr>
          <a:xfrm>
            <a:off x="13195687" y="5255741"/>
            <a:ext cx="274088" cy="1497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04A9A855-F2E6-6D22-446C-C621CE758B8D}"/>
              </a:ext>
            </a:extLst>
          </p:cNvPr>
          <p:cNvCxnSpPr>
            <a:cxnSpLocks/>
            <a:stCxn id="46" idx="1"/>
            <a:endCxn id="30" idx="1"/>
          </p:cNvCxnSpPr>
          <p:nvPr/>
        </p:nvCxnSpPr>
        <p:spPr>
          <a:xfrm flipV="1">
            <a:off x="13195687" y="5251311"/>
            <a:ext cx="323471" cy="4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6A67C21D-45CC-C59A-494E-BEC6A3C2B4E2}"/>
              </a:ext>
            </a:extLst>
          </p:cNvPr>
          <p:cNvCxnSpPr>
            <a:cxnSpLocks/>
            <a:stCxn id="46" idx="1"/>
            <a:endCxn id="29" idx="1"/>
          </p:cNvCxnSpPr>
          <p:nvPr/>
        </p:nvCxnSpPr>
        <p:spPr>
          <a:xfrm flipV="1">
            <a:off x="13195687" y="3744998"/>
            <a:ext cx="323471" cy="1510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F39C8B08-46F3-E8CA-5AE4-28BC59C7A582}"/>
              </a:ext>
            </a:extLst>
          </p:cNvPr>
          <p:cNvCxnSpPr>
            <a:cxnSpLocks/>
            <a:stCxn id="29" idx="3"/>
            <a:endCxn id="50" idx="1"/>
          </p:cNvCxnSpPr>
          <p:nvPr/>
        </p:nvCxnSpPr>
        <p:spPr>
          <a:xfrm>
            <a:off x="15972225" y="3744998"/>
            <a:ext cx="328905" cy="1506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E196838A-84F2-6953-A8BB-F41E6CD291CF}"/>
              </a:ext>
            </a:extLst>
          </p:cNvPr>
          <p:cNvCxnSpPr>
            <a:cxnSpLocks/>
            <a:stCxn id="30" idx="3"/>
            <a:endCxn id="50" idx="1"/>
          </p:cNvCxnSpPr>
          <p:nvPr/>
        </p:nvCxnSpPr>
        <p:spPr>
          <a:xfrm flipV="1">
            <a:off x="15972225" y="5251310"/>
            <a:ext cx="3289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C4D0E419-D6ED-E5A6-5B7B-F012651B7F1E}"/>
              </a:ext>
            </a:extLst>
          </p:cNvPr>
          <p:cNvCxnSpPr>
            <a:cxnSpLocks/>
            <a:stCxn id="31" idx="3"/>
            <a:endCxn id="50" idx="1"/>
          </p:cNvCxnSpPr>
          <p:nvPr/>
        </p:nvCxnSpPr>
        <p:spPr>
          <a:xfrm flipV="1">
            <a:off x="15922843" y="5251308"/>
            <a:ext cx="378287" cy="1501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E10C8525-E31A-612A-490B-192203FF022C}"/>
              </a:ext>
            </a:extLst>
          </p:cNvPr>
          <p:cNvSpPr txBox="1"/>
          <p:nvPr/>
        </p:nvSpPr>
        <p:spPr>
          <a:xfrm>
            <a:off x="4699176" y="7957030"/>
            <a:ext cx="25853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Processo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produttivo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1 </a:t>
            </a:r>
            <a:endParaRPr lang="it-IT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3E00B84A-2DED-88E2-ABFC-B0FA6D07C214}"/>
              </a:ext>
            </a:extLst>
          </p:cNvPr>
          <p:cNvSpPr txBox="1"/>
          <p:nvPr/>
        </p:nvSpPr>
        <p:spPr>
          <a:xfrm>
            <a:off x="2610917" y="1422098"/>
            <a:ext cx="9051659" cy="3693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</a:rPr>
              <a:t>STRUTTURA PRODUTTIVA = PROCESSO 1 + PROCESSO 2 + SERVIZI GENERALI</a:t>
            </a:r>
            <a:endParaRPr lang="it-IT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4" name="Rettangolo con angoli arrotondati 83">
            <a:extLst>
              <a:ext uri="{FF2B5EF4-FFF2-40B4-BE49-F238E27FC236}">
                <a16:creationId xmlns:a16="http://schemas.microsoft.com/office/drawing/2014/main" id="{E05C47EE-78D6-CBCE-0223-CA1EAB8A94A2}"/>
              </a:ext>
            </a:extLst>
          </p:cNvPr>
          <p:cNvSpPr/>
          <p:nvPr/>
        </p:nvSpPr>
        <p:spPr>
          <a:xfrm>
            <a:off x="273957" y="1788235"/>
            <a:ext cx="17754600" cy="7217112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89" name="Rettangolo con angoli arrotondati 88">
            <a:extLst>
              <a:ext uri="{FF2B5EF4-FFF2-40B4-BE49-F238E27FC236}">
                <a16:creationId xmlns:a16="http://schemas.microsoft.com/office/drawing/2014/main" id="{58E7EB6A-080C-FA6D-75CC-D5E374A74F29}"/>
              </a:ext>
            </a:extLst>
          </p:cNvPr>
          <p:cNvSpPr/>
          <p:nvPr/>
        </p:nvSpPr>
        <p:spPr>
          <a:xfrm>
            <a:off x="874938" y="2207432"/>
            <a:ext cx="10755017" cy="6429555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50811752">
                  <a:custGeom>
                    <a:avLst/>
                    <a:gdLst>
                      <a:gd name="connsiteX0" fmla="*/ 0 w 10708858"/>
                      <a:gd name="connsiteY0" fmla="*/ 1092222 h 6553200"/>
                      <a:gd name="connsiteX1" fmla="*/ 1092222 w 10708858"/>
                      <a:gd name="connsiteY1" fmla="*/ 0 h 6553200"/>
                      <a:gd name="connsiteX2" fmla="*/ 1747946 w 10708858"/>
                      <a:gd name="connsiteY2" fmla="*/ 0 h 6553200"/>
                      <a:gd name="connsiteX3" fmla="*/ 2233182 w 10708858"/>
                      <a:gd name="connsiteY3" fmla="*/ 0 h 6553200"/>
                      <a:gd name="connsiteX4" fmla="*/ 3059394 w 10708858"/>
                      <a:gd name="connsiteY4" fmla="*/ 0 h 6553200"/>
                      <a:gd name="connsiteX5" fmla="*/ 3800363 w 10708858"/>
                      <a:gd name="connsiteY5" fmla="*/ 0 h 6553200"/>
                      <a:gd name="connsiteX6" fmla="*/ 4626575 w 10708858"/>
                      <a:gd name="connsiteY6" fmla="*/ 0 h 6553200"/>
                      <a:gd name="connsiteX7" fmla="*/ 5452788 w 10708858"/>
                      <a:gd name="connsiteY7" fmla="*/ 0 h 6553200"/>
                      <a:gd name="connsiteX8" fmla="*/ 6193756 w 10708858"/>
                      <a:gd name="connsiteY8" fmla="*/ 0 h 6553200"/>
                      <a:gd name="connsiteX9" fmla="*/ 6764236 w 10708858"/>
                      <a:gd name="connsiteY9" fmla="*/ 0 h 6553200"/>
                      <a:gd name="connsiteX10" fmla="*/ 7505204 w 10708858"/>
                      <a:gd name="connsiteY10" fmla="*/ 0 h 6553200"/>
                      <a:gd name="connsiteX11" fmla="*/ 7990440 w 10708858"/>
                      <a:gd name="connsiteY11" fmla="*/ 0 h 6553200"/>
                      <a:gd name="connsiteX12" fmla="*/ 8390432 w 10708858"/>
                      <a:gd name="connsiteY12" fmla="*/ 0 h 6553200"/>
                      <a:gd name="connsiteX13" fmla="*/ 8790424 w 10708858"/>
                      <a:gd name="connsiteY13" fmla="*/ 0 h 6553200"/>
                      <a:gd name="connsiteX14" fmla="*/ 9616636 w 10708858"/>
                      <a:gd name="connsiteY14" fmla="*/ 0 h 6553200"/>
                      <a:gd name="connsiteX15" fmla="*/ 10708858 w 10708858"/>
                      <a:gd name="connsiteY15" fmla="*/ 1092222 h 6553200"/>
                      <a:gd name="connsiteX16" fmla="*/ 10708858 w 10708858"/>
                      <a:gd name="connsiteY16" fmla="*/ 1716330 h 6553200"/>
                      <a:gd name="connsiteX17" fmla="*/ 10708858 w 10708858"/>
                      <a:gd name="connsiteY17" fmla="*/ 2296750 h 6553200"/>
                      <a:gd name="connsiteX18" fmla="*/ 10708858 w 10708858"/>
                      <a:gd name="connsiteY18" fmla="*/ 3008234 h 6553200"/>
                      <a:gd name="connsiteX19" fmla="*/ 10708858 w 10708858"/>
                      <a:gd name="connsiteY19" fmla="*/ 3719717 h 6553200"/>
                      <a:gd name="connsiteX20" fmla="*/ 10708858 w 10708858"/>
                      <a:gd name="connsiteY20" fmla="*/ 4343825 h 6553200"/>
                      <a:gd name="connsiteX21" fmla="*/ 10708858 w 10708858"/>
                      <a:gd name="connsiteY21" fmla="*/ 5460978 h 6553200"/>
                      <a:gd name="connsiteX22" fmla="*/ 9616636 w 10708858"/>
                      <a:gd name="connsiteY22" fmla="*/ 6553200 h 6553200"/>
                      <a:gd name="connsiteX23" fmla="*/ 9216644 w 10708858"/>
                      <a:gd name="connsiteY23" fmla="*/ 6553200 h 6553200"/>
                      <a:gd name="connsiteX24" fmla="*/ 8731408 w 10708858"/>
                      <a:gd name="connsiteY24" fmla="*/ 6553200 h 6553200"/>
                      <a:gd name="connsiteX25" fmla="*/ 7990440 w 10708858"/>
                      <a:gd name="connsiteY25" fmla="*/ 6553200 h 6553200"/>
                      <a:gd name="connsiteX26" fmla="*/ 7164228 w 10708858"/>
                      <a:gd name="connsiteY26" fmla="*/ 6553200 h 6553200"/>
                      <a:gd name="connsiteX27" fmla="*/ 6764236 w 10708858"/>
                      <a:gd name="connsiteY27" fmla="*/ 6553200 h 6553200"/>
                      <a:gd name="connsiteX28" fmla="*/ 5938023 w 10708858"/>
                      <a:gd name="connsiteY28" fmla="*/ 6553200 h 6553200"/>
                      <a:gd name="connsiteX29" fmla="*/ 5111811 w 10708858"/>
                      <a:gd name="connsiteY29" fmla="*/ 6553200 h 6553200"/>
                      <a:gd name="connsiteX30" fmla="*/ 4285599 w 10708858"/>
                      <a:gd name="connsiteY30" fmla="*/ 6553200 h 6553200"/>
                      <a:gd name="connsiteX31" fmla="*/ 3459386 w 10708858"/>
                      <a:gd name="connsiteY31" fmla="*/ 6553200 h 6553200"/>
                      <a:gd name="connsiteX32" fmla="*/ 2803662 w 10708858"/>
                      <a:gd name="connsiteY32" fmla="*/ 6553200 h 6553200"/>
                      <a:gd name="connsiteX33" fmla="*/ 2403670 w 10708858"/>
                      <a:gd name="connsiteY33" fmla="*/ 6553200 h 6553200"/>
                      <a:gd name="connsiteX34" fmla="*/ 2003679 w 10708858"/>
                      <a:gd name="connsiteY34" fmla="*/ 6553200 h 6553200"/>
                      <a:gd name="connsiteX35" fmla="*/ 1092222 w 10708858"/>
                      <a:gd name="connsiteY35" fmla="*/ 6553200 h 6553200"/>
                      <a:gd name="connsiteX36" fmla="*/ 0 w 10708858"/>
                      <a:gd name="connsiteY36" fmla="*/ 5460978 h 6553200"/>
                      <a:gd name="connsiteX37" fmla="*/ 0 w 10708858"/>
                      <a:gd name="connsiteY37" fmla="*/ 4836870 h 6553200"/>
                      <a:gd name="connsiteX38" fmla="*/ 0 w 10708858"/>
                      <a:gd name="connsiteY38" fmla="*/ 4169074 h 6553200"/>
                      <a:gd name="connsiteX39" fmla="*/ 0 w 10708858"/>
                      <a:gd name="connsiteY39" fmla="*/ 3632342 h 6553200"/>
                      <a:gd name="connsiteX40" fmla="*/ 0 w 10708858"/>
                      <a:gd name="connsiteY40" fmla="*/ 3051921 h 6553200"/>
                      <a:gd name="connsiteX41" fmla="*/ 0 w 10708858"/>
                      <a:gd name="connsiteY41" fmla="*/ 2558876 h 6553200"/>
                      <a:gd name="connsiteX42" fmla="*/ 0 w 10708858"/>
                      <a:gd name="connsiteY42" fmla="*/ 1934768 h 6553200"/>
                      <a:gd name="connsiteX43" fmla="*/ 0 w 10708858"/>
                      <a:gd name="connsiteY43" fmla="*/ 1092222 h 655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0708858" h="6553200" extrusionOk="0">
                        <a:moveTo>
                          <a:pt x="0" y="1092222"/>
                        </a:moveTo>
                        <a:cubicBezTo>
                          <a:pt x="-38103" y="508362"/>
                          <a:pt x="566013" y="-15193"/>
                          <a:pt x="1092222" y="0"/>
                        </a:cubicBezTo>
                        <a:cubicBezTo>
                          <a:pt x="1407370" y="-22646"/>
                          <a:pt x="1477348" y="-16296"/>
                          <a:pt x="1747946" y="0"/>
                        </a:cubicBezTo>
                        <a:cubicBezTo>
                          <a:pt x="2018544" y="16296"/>
                          <a:pt x="2089517" y="22133"/>
                          <a:pt x="2233182" y="0"/>
                        </a:cubicBezTo>
                        <a:cubicBezTo>
                          <a:pt x="2376847" y="-22133"/>
                          <a:pt x="2838170" y="-2422"/>
                          <a:pt x="3059394" y="0"/>
                        </a:cubicBezTo>
                        <a:cubicBezTo>
                          <a:pt x="3280618" y="2422"/>
                          <a:pt x="3593170" y="30278"/>
                          <a:pt x="3800363" y="0"/>
                        </a:cubicBezTo>
                        <a:cubicBezTo>
                          <a:pt x="4007556" y="-30278"/>
                          <a:pt x="4262290" y="-17873"/>
                          <a:pt x="4626575" y="0"/>
                        </a:cubicBezTo>
                        <a:cubicBezTo>
                          <a:pt x="4990860" y="17873"/>
                          <a:pt x="5261862" y="-34335"/>
                          <a:pt x="5452788" y="0"/>
                        </a:cubicBezTo>
                        <a:cubicBezTo>
                          <a:pt x="5643714" y="34335"/>
                          <a:pt x="6036636" y="17101"/>
                          <a:pt x="6193756" y="0"/>
                        </a:cubicBezTo>
                        <a:cubicBezTo>
                          <a:pt x="6350876" y="-17101"/>
                          <a:pt x="6553930" y="-17694"/>
                          <a:pt x="6764236" y="0"/>
                        </a:cubicBezTo>
                        <a:cubicBezTo>
                          <a:pt x="6974542" y="17694"/>
                          <a:pt x="7190910" y="-13400"/>
                          <a:pt x="7505204" y="0"/>
                        </a:cubicBezTo>
                        <a:cubicBezTo>
                          <a:pt x="7819498" y="13400"/>
                          <a:pt x="7872499" y="15213"/>
                          <a:pt x="7990440" y="0"/>
                        </a:cubicBezTo>
                        <a:cubicBezTo>
                          <a:pt x="8108381" y="-15213"/>
                          <a:pt x="8303775" y="-7203"/>
                          <a:pt x="8390432" y="0"/>
                        </a:cubicBezTo>
                        <a:cubicBezTo>
                          <a:pt x="8477089" y="7203"/>
                          <a:pt x="8631991" y="-5841"/>
                          <a:pt x="8790424" y="0"/>
                        </a:cubicBezTo>
                        <a:cubicBezTo>
                          <a:pt x="8948857" y="5841"/>
                          <a:pt x="9380734" y="6570"/>
                          <a:pt x="9616636" y="0"/>
                        </a:cubicBezTo>
                        <a:cubicBezTo>
                          <a:pt x="10280333" y="16371"/>
                          <a:pt x="10659508" y="504080"/>
                          <a:pt x="10708858" y="1092222"/>
                        </a:cubicBezTo>
                        <a:cubicBezTo>
                          <a:pt x="10707780" y="1275413"/>
                          <a:pt x="10704062" y="1434963"/>
                          <a:pt x="10708858" y="1716330"/>
                        </a:cubicBezTo>
                        <a:cubicBezTo>
                          <a:pt x="10713654" y="1997697"/>
                          <a:pt x="10715697" y="2100021"/>
                          <a:pt x="10708858" y="2296750"/>
                        </a:cubicBezTo>
                        <a:cubicBezTo>
                          <a:pt x="10702019" y="2493479"/>
                          <a:pt x="10737359" y="2781242"/>
                          <a:pt x="10708858" y="3008234"/>
                        </a:cubicBezTo>
                        <a:cubicBezTo>
                          <a:pt x="10680357" y="3235226"/>
                          <a:pt x="10731051" y="3473661"/>
                          <a:pt x="10708858" y="3719717"/>
                        </a:cubicBezTo>
                        <a:cubicBezTo>
                          <a:pt x="10686665" y="3965773"/>
                          <a:pt x="10738565" y="4162688"/>
                          <a:pt x="10708858" y="4343825"/>
                        </a:cubicBezTo>
                        <a:cubicBezTo>
                          <a:pt x="10679151" y="4524962"/>
                          <a:pt x="10698987" y="5090078"/>
                          <a:pt x="10708858" y="5460978"/>
                        </a:cubicBezTo>
                        <a:cubicBezTo>
                          <a:pt x="10718403" y="6028216"/>
                          <a:pt x="10162023" y="6467300"/>
                          <a:pt x="9616636" y="6553200"/>
                        </a:cubicBezTo>
                        <a:cubicBezTo>
                          <a:pt x="9469429" y="6567077"/>
                          <a:pt x="9377997" y="6544687"/>
                          <a:pt x="9216644" y="6553200"/>
                        </a:cubicBezTo>
                        <a:cubicBezTo>
                          <a:pt x="9055291" y="6561713"/>
                          <a:pt x="8854139" y="6529406"/>
                          <a:pt x="8731408" y="6553200"/>
                        </a:cubicBezTo>
                        <a:cubicBezTo>
                          <a:pt x="8608677" y="6576994"/>
                          <a:pt x="8139172" y="6575216"/>
                          <a:pt x="7990440" y="6553200"/>
                        </a:cubicBezTo>
                        <a:cubicBezTo>
                          <a:pt x="7841708" y="6531184"/>
                          <a:pt x="7369504" y="6512174"/>
                          <a:pt x="7164228" y="6553200"/>
                        </a:cubicBezTo>
                        <a:cubicBezTo>
                          <a:pt x="6958952" y="6594226"/>
                          <a:pt x="6959915" y="6569939"/>
                          <a:pt x="6764236" y="6553200"/>
                        </a:cubicBezTo>
                        <a:cubicBezTo>
                          <a:pt x="6568557" y="6536461"/>
                          <a:pt x="6328103" y="6577395"/>
                          <a:pt x="5938023" y="6553200"/>
                        </a:cubicBezTo>
                        <a:cubicBezTo>
                          <a:pt x="5547943" y="6529005"/>
                          <a:pt x="5277962" y="6536047"/>
                          <a:pt x="5111811" y="6553200"/>
                        </a:cubicBezTo>
                        <a:cubicBezTo>
                          <a:pt x="4945660" y="6570353"/>
                          <a:pt x="4572461" y="6563224"/>
                          <a:pt x="4285599" y="6553200"/>
                        </a:cubicBezTo>
                        <a:cubicBezTo>
                          <a:pt x="3998737" y="6543176"/>
                          <a:pt x="3776695" y="6526821"/>
                          <a:pt x="3459386" y="6553200"/>
                        </a:cubicBezTo>
                        <a:cubicBezTo>
                          <a:pt x="3142077" y="6579579"/>
                          <a:pt x="3085983" y="6530751"/>
                          <a:pt x="2803662" y="6553200"/>
                        </a:cubicBezTo>
                        <a:cubicBezTo>
                          <a:pt x="2521341" y="6575649"/>
                          <a:pt x="2587960" y="6537839"/>
                          <a:pt x="2403670" y="6553200"/>
                        </a:cubicBezTo>
                        <a:cubicBezTo>
                          <a:pt x="2219380" y="6568561"/>
                          <a:pt x="2153733" y="6568024"/>
                          <a:pt x="2003679" y="6553200"/>
                        </a:cubicBezTo>
                        <a:cubicBezTo>
                          <a:pt x="1853625" y="6538376"/>
                          <a:pt x="1383492" y="6528034"/>
                          <a:pt x="1092222" y="6553200"/>
                        </a:cubicBezTo>
                        <a:cubicBezTo>
                          <a:pt x="577220" y="6584524"/>
                          <a:pt x="99559" y="6148992"/>
                          <a:pt x="0" y="5460978"/>
                        </a:cubicBezTo>
                        <a:cubicBezTo>
                          <a:pt x="13237" y="5324542"/>
                          <a:pt x="-4846" y="5135816"/>
                          <a:pt x="0" y="4836870"/>
                        </a:cubicBezTo>
                        <a:cubicBezTo>
                          <a:pt x="4846" y="4537924"/>
                          <a:pt x="-14337" y="4458720"/>
                          <a:pt x="0" y="4169074"/>
                        </a:cubicBezTo>
                        <a:cubicBezTo>
                          <a:pt x="14337" y="3879428"/>
                          <a:pt x="5166" y="3862374"/>
                          <a:pt x="0" y="3632342"/>
                        </a:cubicBezTo>
                        <a:cubicBezTo>
                          <a:pt x="-5166" y="3402310"/>
                          <a:pt x="-9258" y="3208626"/>
                          <a:pt x="0" y="3051921"/>
                        </a:cubicBezTo>
                        <a:cubicBezTo>
                          <a:pt x="9258" y="2895216"/>
                          <a:pt x="13769" y="2768804"/>
                          <a:pt x="0" y="2558876"/>
                        </a:cubicBezTo>
                        <a:cubicBezTo>
                          <a:pt x="-13769" y="2348949"/>
                          <a:pt x="10502" y="2082703"/>
                          <a:pt x="0" y="1934768"/>
                        </a:cubicBezTo>
                        <a:cubicBezTo>
                          <a:pt x="-10502" y="1786833"/>
                          <a:pt x="34368" y="1483048"/>
                          <a:pt x="0" y="10922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90" name="Rettangolo con angoli arrotondati 89">
            <a:extLst>
              <a:ext uri="{FF2B5EF4-FFF2-40B4-BE49-F238E27FC236}">
                <a16:creationId xmlns:a16="http://schemas.microsoft.com/office/drawing/2014/main" id="{81F6652B-1054-2096-A686-400A4941C6D9}"/>
              </a:ext>
            </a:extLst>
          </p:cNvPr>
          <p:cNvSpPr/>
          <p:nvPr/>
        </p:nvSpPr>
        <p:spPr>
          <a:xfrm>
            <a:off x="12195633" y="2207432"/>
            <a:ext cx="5239331" cy="6429555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50811752">
                  <a:custGeom>
                    <a:avLst/>
                    <a:gdLst>
                      <a:gd name="connsiteX0" fmla="*/ 0 w 10708858"/>
                      <a:gd name="connsiteY0" fmla="*/ 1092222 h 6553200"/>
                      <a:gd name="connsiteX1" fmla="*/ 1092222 w 10708858"/>
                      <a:gd name="connsiteY1" fmla="*/ 0 h 6553200"/>
                      <a:gd name="connsiteX2" fmla="*/ 1747946 w 10708858"/>
                      <a:gd name="connsiteY2" fmla="*/ 0 h 6553200"/>
                      <a:gd name="connsiteX3" fmla="*/ 2233182 w 10708858"/>
                      <a:gd name="connsiteY3" fmla="*/ 0 h 6553200"/>
                      <a:gd name="connsiteX4" fmla="*/ 3059394 w 10708858"/>
                      <a:gd name="connsiteY4" fmla="*/ 0 h 6553200"/>
                      <a:gd name="connsiteX5" fmla="*/ 3800363 w 10708858"/>
                      <a:gd name="connsiteY5" fmla="*/ 0 h 6553200"/>
                      <a:gd name="connsiteX6" fmla="*/ 4626575 w 10708858"/>
                      <a:gd name="connsiteY6" fmla="*/ 0 h 6553200"/>
                      <a:gd name="connsiteX7" fmla="*/ 5452788 w 10708858"/>
                      <a:gd name="connsiteY7" fmla="*/ 0 h 6553200"/>
                      <a:gd name="connsiteX8" fmla="*/ 6193756 w 10708858"/>
                      <a:gd name="connsiteY8" fmla="*/ 0 h 6553200"/>
                      <a:gd name="connsiteX9" fmla="*/ 6764236 w 10708858"/>
                      <a:gd name="connsiteY9" fmla="*/ 0 h 6553200"/>
                      <a:gd name="connsiteX10" fmla="*/ 7505204 w 10708858"/>
                      <a:gd name="connsiteY10" fmla="*/ 0 h 6553200"/>
                      <a:gd name="connsiteX11" fmla="*/ 7990440 w 10708858"/>
                      <a:gd name="connsiteY11" fmla="*/ 0 h 6553200"/>
                      <a:gd name="connsiteX12" fmla="*/ 8390432 w 10708858"/>
                      <a:gd name="connsiteY12" fmla="*/ 0 h 6553200"/>
                      <a:gd name="connsiteX13" fmla="*/ 8790424 w 10708858"/>
                      <a:gd name="connsiteY13" fmla="*/ 0 h 6553200"/>
                      <a:gd name="connsiteX14" fmla="*/ 9616636 w 10708858"/>
                      <a:gd name="connsiteY14" fmla="*/ 0 h 6553200"/>
                      <a:gd name="connsiteX15" fmla="*/ 10708858 w 10708858"/>
                      <a:gd name="connsiteY15" fmla="*/ 1092222 h 6553200"/>
                      <a:gd name="connsiteX16" fmla="*/ 10708858 w 10708858"/>
                      <a:gd name="connsiteY16" fmla="*/ 1716330 h 6553200"/>
                      <a:gd name="connsiteX17" fmla="*/ 10708858 w 10708858"/>
                      <a:gd name="connsiteY17" fmla="*/ 2296750 h 6553200"/>
                      <a:gd name="connsiteX18" fmla="*/ 10708858 w 10708858"/>
                      <a:gd name="connsiteY18" fmla="*/ 3008234 h 6553200"/>
                      <a:gd name="connsiteX19" fmla="*/ 10708858 w 10708858"/>
                      <a:gd name="connsiteY19" fmla="*/ 3719717 h 6553200"/>
                      <a:gd name="connsiteX20" fmla="*/ 10708858 w 10708858"/>
                      <a:gd name="connsiteY20" fmla="*/ 4343825 h 6553200"/>
                      <a:gd name="connsiteX21" fmla="*/ 10708858 w 10708858"/>
                      <a:gd name="connsiteY21" fmla="*/ 5460978 h 6553200"/>
                      <a:gd name="connsiteX22" fmla="*/ 9616636 w 10708858"/>
                      <a:gd name="connsiteY22" fmla="*/ 6553200 h 6553200"/>
                      <a:gd name="connsiteX23" fmla="*/ 9216644 w 10708858"/>
                      <a:gd name="connsiteY23" fmla="*/ 6553200 h 6553200"/>
                      <a:gd name="connsiteX24" fmla="*/ 8731408 w 10708858"/>
                      <a:gd name="connsiteY24" fmla="*/ 6553200 h 6553200"/>
                      <a:gd name="connsiteX25" fmla="*/ 7990440 w 10708858"/>
                      <a:gd name="connsiteY25" fmla="*/ 6553200 h 6553200"/>
                      <a:gd name="connsiteX26" fmla="*/ 7164228 w 10708858"/>
                      <a:gd name="connsiteY26" fmla="*/ 6553200 h 6553200"/>
                      <a:gd name="connsiteX27" fmla="*/ 6764236 w 10708858"/>
                      <a:gd name="connsiteY27" fmla="*/ 6553200 h 6553200"/>
                      <a:gd name="connsiteX28" fmla="*/ 5938023 w 10708858"/>
                      <a:gd name="connsiteY28" fmla="*/ 6553200 h 6553200"/>
                      <a:gd name="connsiteX29" fmla="*/ 5111811 w 10708858"/>
                      <a:gd name="connsiteY29" fmla="*/ 6553200 h 6553200"/>
                      <a:gd name="connsiteX30" fmla="*/ 4285599 w 10708858"/>
                      <a:gd name="connsiteY30" fmla="*/ 6553200 h 6553200"/>
                      <a:gd name="connsiteX31" fmla="*/ 3459386 w 10708858"/>
                      <a:gd name="connsiteY31" fmla="*/ 6553200 h 6553200"/>
                      <a:gd name="connsiteX32" fmla="*/ 2803662 w 10708858"/>
                      <a:gd name="connsiteY32" fmla="*/ 6553200 h 6553200"/>
                      <a:gd name="connsiteX33" fmla="*/ 2403670 w 10708858"/>
                      <a:gd name="connsiteY33" fmla="*/ 6553200 h 6553200"/>
                      <a:gd name="connsiteX34" fmla="*/ 2003679 w 10708858"/>
                      <a:gd name="connsiteY34" fmla="*/ 6553200 h 6553200"/>
                      <a:gd name="connsiteX35" fmla="*/ 1092222 w 10708858"/>
                      <a:gd name="connsiteY35" fmla="*/ 6553200 h 6553200"/>
                      <a:gd name="connsiteX36" fmla="*/ 0 w 10708858"/>
                      <a:gd name="connsiteY36" fmla="*/ 5460978 h 6553200"/>
                      <a:gd name="connsiteX37" fmla="*/ 0 w 10708858"/>
                      <a:gd name="connsiteY37" fmla="*/ 4836870 h 6553200"/>
                      <a:gd name="connsiteX38" fmla="*/ 0 w 10708858"/>
                      <a:gd name="connsiteY38" fmla="*/ 4169074 h 6553200"/>
                      <a:gd name="connsiteX39" fmla="*/ 0 w 10708858"/>
                      <a:gd name="connsiteY39" fmla="*/ 3632342 h 6553200"/>
                      <a:gd name="connsiteX40" fmla="*/ 0 w 10708858"/>
                      <a:gd name="connsiteY40" fmla="*/ 3051921 h 6553200"/>
                      <a:gd name="connsiteX41" fmla="*/ 0 w 10708858"/>
                      <a:gd name="connsiteY41" fmla="*/ 2558876 h 6553200"/>
                      <a:gd name="connsiteX42" fmla="*/ 0 w 10708858"/>
                      <a:gd name="connsiteY42" fmla="*/ 1934768 h 6553200"/>
                      <a:gd name="connsiteX43" fmla="*/ 0 w 10708858"/>
                      <a:gd name="connsiteY43" fmla="*/ 1092222 h 655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0708858" h="6553200" extrusionOk="0">
                        <a:moveTo>
                          <a:pt x="0" y="1092222"/>
                        </a:moveTo>
                        <a:cubicBezTo>
                          <a:pt x="-38103" y="508362"/>
                          <a:pt x="566013" y="-15193"/>
                          <a:pt x="1092222" y="0"/>
                        </a:cubicBezTo>
                        <a:cubicBezTo>
                          <a:pt x="1407370" y="-22646"/>
                          <a:pt x="1477348" y="-16296"/>
                          <a:pt x="1747946" y="0"/>
                        </a:cubicBezTo>
                        <a:cubicBezTo>
                          <a:pt x="2018544" y="16296"/>
                          <a:pt x="2089517" y="22133"/>
                          <a:pt x="2233182" y="0"/>
                        </a:cubicBezTo>
                        <a:cubicBezTo>
                          <a:pt x="2376847" y="-22133"/>
                          <a:pt x="2838170" y="-2422"/>
                          <a:pt x="3059394" y="0"/>
                        </a:cubicBezTo>
                        <a:cubicBezTo>
                          <a:pt x="3280618" y="2422"/>
                          <a:pt x="3593170" y="30278"/>
                          <a:pt x="3800363" y="0"/>
                        </a:cubicBezTo>
                        <a:cubicBezTo>
                          <a:pt x="4007556" y="-30278"/>
                          <a:pt x="4262290" y="-17873"/>
                          <a:pt x="4626575" y="0"/>
                        </a:cubicBezTo>
                        <a:cubicBezTo>
                          <a:pt x="4990860" y="17873"/>
                          <a:pt x="5261862" y="-34335"/>
                          <a:pt x="5452788" y="0"/>
                        </a:cubicBezTo>
                        <a:cubicBezTo>
                          <a:pt x="5643714" y="34335"/>
                          <a:pt x="6036636" y="17101"/>
                          <a:pt x="6193756" y="0"/>
                        </a:cubicBezTo>
                        <a:cubicBezTo>
                          <a:pt x="6350876" y="-17101"/>
                          <a:pt x="6553930" y="-17694"/>
                          <a:pt x="6764236" y="0"/>
                        </a:cubicBezTo>
                        <a:cubicBezTo>
                          <a:pt x="6974542" y="17694"/>
                          <a:pt x="7190910" y="-13400"/>
                          <a:pt x="7505204" y="0"/>
                        </a:cubicBezTo>
                        <a:cubicBezTo>
                          <a:pt x="7819498" y="13400"/>
                          <a:pt x="7872499" y="15213"/>
                          <a:pt x="7990440" y="0"/>
                        </a:cubicBezTo>
                        <a:cubicBezTo>
                          <a:pt x="8108381" y="-15213"/>
                          <a:pt x="8303775" y="-7203"/>
                          <a:pt x="8390432" y="0"/>
                        </a:cubicBezTo>
                        <a:cubicBezTo>
                          <a:pt x="8477089" y="7203"/>
                          <a:pt x="8631991" y="-5841"/>
                          <a:pt x="8790424" y="0"/>
                        </a:cubicBezTo>
                        <a:cubicBezTo>
                          <a:pt x="8948857" y="5841"/>
                          <a:pt x="9380734" y="6570"/>
                          <a:pt x="9616636" y="0"/>
                        </a:cubicBezTo>
                        <a:cubicBezTo>
                          <a:pt x="10280333" y="16371"/>
                          <a:pt x="10659508" y="504080"/>
                          <a:pt x="10708858" y="1092222"/>
                        </a:cubicBezTo>
                        <a:cubicBezTo>
                          <a:pt x="10707780" y="1275413"/>
                          <a:pt x="10704062" y="1434963"/>
                          <a:pt x="10708858" y="1716330"/>
                        </a:cubicBezTo>
                        <a:cubicBezTo>
                          <a:pt x="10713654" y="1997697"/>
                          <a:pt x="10715697" y="2100021"/>
                          <a:pt x="10708858" y="2296750"/>
                        </a:cubicBezTo>
                        <a:cubicBezTo>
                          <a:pt x="10702019" y="2493479"/>
                          <a:pt x="10737359" y="2781242"/>
                          <a:pt x="10708858" y="3008234"/>
                        </a:cubicBezTo>
                        <a:cubicBezTo>
                          <a:pt x="10680357" y="3235226"/>
                          <a:pt x="10731051" y="3473661"/>
                          <a:pt x="10708858" y="3719717"/>
                        </a:cubicBezTo>
                        <a:cubicBezTo>
                          <a:pt x="10686665" y="3965773"/>
                          <a:pt x="10738565" y="4162688"/>
                          <a:pt x="10708858" y="4343825"/>
                        </a:cubicBezTo>
                        <a:cubicBezTo>
                          <a:pt x="10679151" y="4524962"/>
                          <a:pt x="10698987" y="5090078"/>
                          <a:pt x="10708858" y="5460978"/>
                        </a:cubicBezTo>
                        <a:cubicBezTo>
                          <a:pt x="10718403" y="6028216"/>
                          <a:pt x="10162023" y="6467300"/>
                          <a:pt x="9616636" y="6553200"/>
                        </a:cubicBezTo>
                        <a:cubicBezTo>
                          <a:pt x="9469429" y="6567077"/>
                          <a:pt x="9377997" y="6544687"/>
                          <a:pt x="9216644" y="6553200"/>
                        </a:cubicBezTo>
                        <a:cubicBezTo>
                          <a:pt x="9055291" y="6561713"/>
                          <a:pt x="8854139" y="6529406"/>
                          <a:pt x="8731408" y="6553200"/>
                        </a:cubicBezTo>
                        <a:cubicBezTo>
                          <a:pt x="8608677" y="6576994"/>
                          <a:pt x="8139172" y="6575216"/>
                          <a:pt x="7990440" y="6553200"/>
                        </a:cubicBezTo>
                        <a:cubicBezTo>
                          <a:pt x="7841708" y="6531184"/>
                          <a:pt x="7369504" y="6512174"/>
                          <a:pt x="7164228" y="6553200"/>
                        </a:cubicBezTo>
                        <a:cubicBezTo>
                          <a:pt x="6958952" y="6594226"/>
                          <a:pt x="6959915" y="6569939"/>
                          <a:pt x="6764236" y="6553200"/>
                        </a:cubicBezTo>
                        <a:cubicBezTo>
                          <a:pt x="6568557" y="6536461"/>
                          <a:pt x="6328103" y="6577395"/>
                          <a:pt x="5938023" y="6553200"/>
                        </a:cubicBezTo>
                        <a:cubicBezTo>
                          <a:pt x="5547943" y="6529005"/>
                          <a:pt x="5277962" y="6536047"/>
                          <a:pt x="5111811" y="6553200"/>
                        </a:cubicBezTo>
                        <a:cubicBezTo>
                          <a:pt x="4945660" y="6570353"/>
                          <a:pt x="4572461" y="6563224"/>
                          <a:pt x="4285599" y="6553200"/>
                        </a:cubicBezTo>
                        <a:cubicBezTo>
                          <a:pt x="3998737" y="6543176"/>
                          <a:pt x="3776695" y="6526821"/>
                          <a:pt x="3459386" y="6553200"/>
                        </a:cubicBezTo>
                        <a:cubicBezTo>
                          <a:pt x="3142077" y="6579579"/>
                          <a:pt x="3085983" y="6530751"/>
                          <a:pt x="2803662" y="6553200"/>
                        </a:cubicBezTo>
                        <a:cubicBezTo>
                          <a:pt x="2521341" y="6575649"/>
                          <a:pt x="2587960" y="6537839"/>
                          <a:pt x="2403670" y="6553200"/>
                        </a:cubicBezTo>
                        <a:cubicBezTo>
                          <a:pt x="2219380" y="6568561"/>
                          <a:pt x="2153733" y="6568024"/>
                          <a:pt x="2003679" y="6553200"/>
                        </a:cubicBezTo>
                        <a:cubicBezTo>
                          <a:pt x="1853625" y="6538376"/>
                          <a:pt x="1383492" y="6528034"/>
                          <a:pt x="1092222" y="6553200"/>
                        </a:cubicBezTo>
                        <a:cubicBezTo>
                          <a:pt x="577220" y="6584524"/>
                          <a:pt x="99559" y="6148992"/>
                          <a:pt x="0" y="5460978"/>
                        </a:cubicBezTo>
                        <a:cubicBezTo>
                          <a:pt x="13237" y="5324542"/>
                          <a:pt x="-4846" y="5135816"/>
                          <a:pt x="0" y="4836870"/>
                        </a:cubicBezTo>
                        <a:cubicBezTo>
                          <a:pt x="4846" y="4537924"/>
                          <a:pt x="-14337" y="4458720"/>
                          <a:pt x="0" y="4169074"/>
                        </a:cubicBezTo>
                        <a:cubicBezTo>
                          <a:pt x="14337" y="3879428"/>
                          <a:pt x="5166" y="3862374"/>
                          <a:pt x="0" y="3632342"/>
                        </a:cubicBezTo>
                        <a:cubicBezTo>
                          <a:pt x="-5166" y="3402310"/>
                          <a:pt x="-9258" y="3208626"/>
                          <a:pt x="0" y="3051921"/>
                        </a:cubicBezTo>
                        <a:cubicBezTo>
                          <a:pt x="9258" y="2895216"/>
                          <a:pt x="13769" y="2768804"/>
                          <a:pt x="0" y="2558876"/>
                        </a:cubicBezTo>
                        <a:cubicBezTo>
                          <a:pt x="-13769" y="2348949"/>
                          <a:pt x="10502" y="2082703"/>
                          <a:pt x="0" y="1934768"/>
                        </a:cubicBezTo>
                        <a:cubicBezTo>
                          <a:pt x="-10502" y="1786833"/>
                          <a:pt x="34368" y="1483048"/>
                          <a:pt x="0" y="10922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88D6A5BA-7D57-E265-7BC6-10B24DA594E2}"/>
              </a:ext>
            </a:extLst>
          </p:cNvPr>
          <p:cNvSpPr txBox="1"/>
          <p:nvPr/>
        </p:nvSpPr>
        <p:spPr>
          <a:xfrm>
            <a:off x="13537552" y="7919994"/>
            <a:ext cx="25853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Processo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produttivo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2 </a:t>
            </a:r>
            <a:endParaRPr lang="it-IT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64D9F08E-8177-31AC-3DBD-8012F5160065}"/>
              </a:ext>
            </a:extLst>
          </p:cNvPr>
          <p:cNvSpPr txBox="1"/>
          <p:nvPr/>
        </p:nvSpPr>
        <p:spPr>
          <a:xfrm>
            <a:off x="685800" y="9167538"/>
            <a:ext cx="17068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</a:rPr>
              <a:t>PROCESSO PRODUTTIVO: insieme di attività correlate o interagenti integrate nella catena del valore - che includono procedimenti tecnici, fasi di lavorazione ovvero la produzione o la distribuzione di servizi - che utilizzano delle risorse (input del processo) trasformandole in un determinato prodotto o servizio o in una parte essenziale di essi (output del processo)</a:t>
            </a:r>
          </a:p>
        </p:txBody>
      </p:sp>
      <p:pic>
        <p:nvPicPr>
          <p:cNvPr id="99" name="Immagine 98">
            <a:extLst>
              <a:ext uri="{FF2B5EF4-FFF2-40B4-BE49-F238E27FC236}">
                <a16:creationId xmlns:a16="http://schemas.microsoft.com/office/drawing/2014/main" id="{D533AA97-B5A3-4C96-3311-AA1699C27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5919"/>
          <a:stretch/>
        </p:blipFill>
        <p:spPr>
          <a:xfrm>
            <a:off x="3534591" y="7622615"/>
            <a:ext cx="1004788" cy="886511"/>
          </a:xfrm>
          <a:prstGeom prst="rect">
            <a:avLst/>
          </a:prstGeom>
        </p:spPr>
      </p:pic>
      <p:pic>
        <p:nvPicPr>
          <p:cNvPr id="100" name="Immagine 99">
            <a:extLst>
              <a:ext uri="{FF2B5EF4-FFF2-40B4-BE49-F238E27FC236}">
                <a16:creationId xmlns:a16="http://schemas.microsoft.com/office/drawing/2014/main" id="{8214EEBA-2083-A005-6C09-6A22D8B82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84" r="15574" b="5240"/>
          <a:stretch/>
        </p:blipFill>
        <p:spPr>
          <a:xfrm>
            <a:off x="12603707" y="7645844"/>
            <a:ext cx="799316" cy="840051"/>
          </a:xfrm>
          <a:prstGeom prst="rect">
            <a:avLst/>
          </a:prstGeom>
        </p:spPr>
      </p:pic>
      <p:pic>
        <p:nvPicPr>
          <p:cNvPr id="104" name="Immagine 103">
            <a:extLst>
              <a:ext uri="{FF2B5EF4-FFF2-40B4-BE49-F238E27FC236}">
                <a16:creationId xmlns:a16="http://schemas.microsoft.com/office/drawing/2014/main" id="{90486EFF-A3CE-EF07-4CBE-0BDFC3D862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28" r="12324" b="5912"/>
          <a:stretch/>
        </p:blipFill>
        <p:spPr>
          <a:xfrm>
            <a:off x="11702236" y="1413183"/>
            <a:ext cx="643459" cy="7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2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AE31055-98BB-C973-0E6E-E7D64400CDBB}"/>
              </a:ext>
            </a:extLst>
          </p:cNvPr>
          <p:cNvSpPr/>
          <p:nvPr/>
        </p:nvSpPr>
        <p:spPr>
          <a:xfrm>
            <a:off x="2260151" y="4324345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1A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720213B-E402-2A4A-3C65-8FCEDCD94B5A}"/>
              </a:ext>
            </a:extLst>
          </p:cNvPr>
          <p:cNvSpPr/>
          <p:nvPr/>
        </p:nvSpPr>
        <p:spPr>
          <a:xfrm>
            <a:off x="4947249" y="4305296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2A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437AEB2-30E4-3586-D387-359B2CDC1F30}"/>
              </a:ext>
            </a:extLst>
          </p:cNvPr>
          <p:cNvSpPr/>
          <p:nvPr/>
        </p:nvSpPr>
        <p:spPr>
          <a:xfrm>
            <a:off x="7580241" y="4267205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3A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38AEB07-E6B1-6A20-C38E-6E16E02E5F6F}"/>
              </a:ext>
            </a:extLst>
          </p:cNvPr>
          <p:cNvSpPr/>
          <p:nvPr/>
        </p:nvSpPr>
        <p:spPr>
          <a:xfrm>
            <a:off x="2279201" y="5752793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1B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EE4A4BE-AEF3-0085-39F5-13D1B85DEE7C}"/>
              </a:ext>
            </a:extLst>
          </p:cNvPr>
          <p:cNvSpPr/>
          <p:nvPr/>
        </p:nvSpPr>
        <p:spPr>
          <a:xfrm>
            <a:off x="4975823" y="5772148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2B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E1E2C6FE-8CA7-9772-EB96-1A0007DB57FD}"/>
              </a:ext>
            </a:extLst>
          </p:cNvPr>
          <p:cNvSpPr/>
          <p:nvPr/>
        </p:nvSpPr>
        <p:spPr>
          <a:xfrm>
            <a:off x="7580241" y="5715008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3B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64D07A4-DC80-2019-7DDF-B0F7C2F90736}"/>
              </a:ext>
            </a:extLst>
          </p:cNvPr>
          <p:cNvSpPr/>
          <p:nvPr/>
        </p:nvSpPr>
        <p:spPr>
          <a:xfrm>
            <a:off x="2260151" y="7196833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1C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9880048-B792-DB87-AEBE-763F8695C13B}"/>
              </a:ext>
            </a:extLst>
          </p:cNvPr>
          <p:cNvSpPr/>
          <p:nvPr/>
        </p:nvSpPr>
        <p:spPr>
          <a:xfrm>
            <a:off x="4994874" y="7239000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</a:rPr>
              <a:t>COMPONENTE 2C</a:t>
            </a:r>
          </a:p>
          <a:p>
            <a:pPr algn="ctr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</a:rPr>
              <a:t>nuovo</a:t>
            </a:r>
            <a:endParaRPr lang="it-IT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25E520B-D441-1973-EE34-545A04147CA8}"/>
              </a:ext>
            </a:extLst>
          </p:cNvPr>
          <p:cNvSpPr/>
          <p:nvPr/>
        </p:nvSpPr>
        <p:spPr>
          <a:xfrm>
            <a:off x="7618341" y="7162809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3C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74E9AC24-51A0-60E6-4557-B1DD5BE5253A}"/>
              </a:ext>
            </a:extLst>
          </p:cNvPr>
          <p:cNvSpPr/>
          <p:nvPr/>
        </p:nvSpPr>
        <p:spPr>
          <a:xfrm>
            <a:off x="4565533" y="4682047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B9F44D3E-F211-98F9-261A-BF1FCD655F3D}"/>
              </a:ext>
            </a:extLst>
          </p:cNvPr>
          <p:cNvSpPr/>
          <p:nvPr/>
        </p:nvSpPr>
        <p:spPr>
          <a:xfrm>
            <a:off x="7191380" y="4643958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C4F0B879-5523-792A-99E5-5B501197574F}"/>
              </a:ext>
            </a:extLst>
          </p:cNvPr>
          <p:cNvSpPr/>
          <p:nvPr/>
        </p:nvSpPr>
        <p:spPr>
          <a:xfrm>
            <a:off x="4565533" y="6053651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6F0A0008-50F9-8AE0-32B0-35DCC8228CA5}"/>
              </a:ext>
            </a:extLst>
          </p:cNvPr>
          <p:cNvSpPr/>
          <p:nvPr/>
        </p:nvSpPr>
        <p:spPr>
          <a:xfrm>
            <a:off x="7191380" y="6015562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A1E7407B-B51D-8FEA-6FDD-CEA7C179ECCE}"/>
              </a:ext>
            </a:extLst>
          </p:cNvPr>
          <p:cNvSpPr/>
          <p:nvPr/>
        </p:nvSpPr>
        <p:spPr>
          <a:xfrm>
            <a:off x="4565533" y="7606223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642C4999-C38E-C860-9858-B67E37CB4575}"/>
              </a:ext>
            </a:extLst>
          </p:cNvPr>
          <p:cNvSpPr/>
          <p:nvPr/>
        </p:nvSpPr>
        <p:spPr>
          <a:xfrm>
            <a:off x="7191380" y="7568134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3" name="Parentesi quadra aperta 22">
            <a:extLst>
              <a:ext uri="{FF2B5EF4-FFF2-40B4-BE49-F238E27FC236}">
                <a16:creationId xmlns:a16="http://schemas.microsoft.com/office/drawing/2014/main" id="{E114DBC8-2D10-5C3C-B8E4-5FC19F761968}"/>
              </a:ext>
            </a:extLst>
          </p:cNvPr>
          <p:cNvSpPr/>
          <p:nvPr/>
        </p:nvSpPr>
        <p:spPr>
          <a:xfrm>
            <a:off x="2062123" y="3863448"/>
            <a:ext cx="525237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quadra aperta 23">
            <a:extLst>
              <a:ext uri="{FF2B5EF4-FFF2-40B4-BE49-F238E27FC236}">
                <a16:creationId xmlns:a16="http://schemas.microsoft.com/office/drawing/2014/main" id="{78A36C4A-00A2-7885-A079-E904DE8FF389}"/>
              </a:ext>
            </a:extLst>
          </p:cNvPr>
          <p:cNvSpPr/>
          <p:nvPr/>
        </p:nvSpPr>
        <p:spPr>
          <a:xfrm rot="10800000">
            <a:off x="9623319" y="3859799"/>
            <a:ext cx="525237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7882D2AD-66F7-0DFA-6311-187FFC04E06A}"/>
              </a:ext>
            </a:extLst>
          </p:cNvPr>
          <p:cNvSpPr/>
          <p:nvPr/>
        </p:nvSpPr>
        <p:spPr>
          <a:xfrm>
            <a:off x="980682" y="6090478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B79A0031-36EF-8676-291A-9ADBC9AF1BDE}"/>
              </a:ext>
            </a:extLst>
          </p:cNvPr>
          <p:cNvSpPr/>
          <p:nvPr/>
        </p:nvSpPr>
        <p:spPr>
          <a:xfrm>
            <a:off x="10287306" y="6002087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3F36E00-CAD2-8A95-F930-748FB08F1504}"/>
              </a:ext>
            </a:extLst>
          </p:cNvPr>
          <p:cNvSpPr txBox="1"/>
          <p:nvPr/>
        </p:nvSpPr>
        <p:spPr>
          <a:xfrm>
            <a:off x="924301" y="5667292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INPUT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7E89C3F-47C7-D4E8-FF2A-EDC596FEB060}"/>
              </a:ext>
            </a:extLst>
          </p:cNvPr>
          <p:cNvSpPr txBox="1"/>
          <p:nvPr/>
        </p:nvSpPr>
        <p:spPr>
          <a:xfrm>
            <a:off x="10273398" y="5632251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OUTPUT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7CA6138-ECFC-4039-7366-E902D4F3E3CA}"/>
              </a:ext>
            </a:extLst>
          </p:cNvPr>
          <p:cNvSpPr/>
          <p:nvPr/>
        </p:nvSpPr>
        <p:spPr>
          <a:xfrm>
            <a:off x="13826227" y="4271541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1D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5619A3D0-C3EC-AB32-C620-B58DFFA6572D}"/>
              </a:ext>
            </a:extLst>
          </p:cNvPr>
          <p:cNvSpPr/>
          <p:nvPr/>
        </p:nvSpPr>
        <p:spPr>
          <a:xfrm>
            <a:off x="13826227" y="5668080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1E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1077D43B-0373-7669-26EA-BC7592CECD10}"/>
              </a:ext>
            </a:extLst>
          </p:cNvPr>
          <p:cNvSpPr/>
          <p:nvPr/>
        </p:nvSpPr>
        <p:spPr>
          <a:xfrm>
            <a:off x="13826229" y="7064617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1F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2" name="Parentesi quadra aperta 31">
            <a:extLst>
              <a:ext uri="{FF2B5EF4-FFF2-40B4-BE49-F238E27FC236}">
                <a16:creationId xmlns:a16="http://schemas.microsoft.com/office/drawing/2014/main" id="{2884F1B6-082C-CFE5-7A7A-88489047D9EA}"/>
              </a:ext>
            </a:extLst>
          </p:cNvPr>
          <p:cNvSpPr/>
          <p:nvPr/>
        </p:nvSpPr>
        <p:spPr>
          <a:xfrm>
            <a:off x="13293832" y="3859803"/>
            <a:ext cx="525237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EC2AD202-4587-F9B3-2C87-7020333DE333}"/>
              </a:ext>
            </a:extLst>
          </p:cNvPr>
          <p:cNvSpPr/>
          <p:nvPr/>
        </p:nvSpPr>
        <p:spPr>
          <a:xfrm>
            <a:off x="12491670" y="6015562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801C1FB-4B31-BA7A-21DD-C1A79FC6F14B}"/>
              </a:ext>
            </a:extLst>
          </p:cNvPr>
          <p:cNvSpPr txBox="1"/>
          <p:nvPr/>
        </p:nvSpPr>
        <p:spPr>
          <a:xfrm>
            <a:off x="12354701" y="5632251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INPUT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B2A72FB2-016D-372A-68A4-0536D72236B1}"/>
              </a:ext>
            </a:extLst>
          </p:cNvPr>
          <p:cNvSpPr/>
          <p:nvPr/>
        </p:nvSpPr>
        <p:spPr>
          <a:xfrm>
            <a:off x="16412739" y="6042283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36" name="Parentesi quadra aperta 35">
            <a:extLst>
              <a:ext uri="{FF2B5EF4-FFF2-40B4-BE49-F238E27FC236}">
                <a16:creationId xmlns:a16="http://schemas.microsoft.com/office/drawing/2014/main" id="{638CB02E-D6B6-1CBD-B074-3F9B3F262EAC}"/>
              </a:ext>
            </a:extLst>
          </p:cNvPr>
          <p:cNvSpPr/>
          <p:nvPr/>
        </p:nvSpPr>
        <p:spPr>
          <a:xfrm rot="10800000">
            <a:off x="15752335" y="3855375"/>
            <a:ext cx="525237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6A6AFE0-623A-32C3-8F9F-AA40BB69CE74}"/>
              </a:ext>
            </a:extLst>
          </p:cNvPr>
          <p:cNvSpPr txBox="1"/>
          <p:nvPr/>
        </p:nvSpPr>
        <p:spPr>
          <a:xfrm>
            <a:off x="16268793" y="5631947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OUTPUT</a:t>
            </a:r>
            <a:endParaRPr lang="it-IT" sz="1600" dirty="0">
              <a:latin typeface="Arial" panose="020B0604020202020204" pitchFamily="34" charset="0"/>
            </a:endParaRPr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F9F43A13-A192-D436-8EC3-17FD750E22B5}"/>
              </a:ext>
            </a:extLst>
          </p:cNvPr>
          <p:cNvCxnSpPr>
            <a:cxnSpLocks/>
            <a:stCxn id="32" idx="1"/>
            <a:endCxn id="31" idx="1"/>
          </p:cNvCxnSpPr>
          <p:nvPr/>
        </p:nvCxnSpPr>
        <p:spPr>
          <a:xfrm>
            <a:off x="13293833" y="6157742"/>
            <a:ext cx="532395" cy="136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38116092-0E84-4C2C-486B-8208FC75C74F}"/>
              </a:ext>
            </a:extLst>
          </p:cNvPr>
          <p:cNvCxnSpPr>
            <a:cxnSpLocks/>
            <a:stCxn id="32" idx="1"/>
            <a:endCxn id="30" idx="1"/>
          </p:cNvCxnSpPr>
          <p:nvPr/>
        </p:nvCxnSpPr>
        <p:spPr>
          <a:xfrm flipV="1">
            <a:off x="13293833" y="6126002"/>
            <a:ext cx="532395" cy="31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1561F445-CE3D-3527-F1DC-FA63F7F73B84}"/>
              </a:ext>
            </a:extLst>
          </p:cNvPr>
          <p:cNvCxnSpPr>
            <a:cxnSpLocks/>
            <a:stCxn id="32" idx="1"/>
            <a:endCxn id="29" idx="1"/>
          </p:cNvCxnSpPr>
          <p:nvPr/>
        </p:nvCxnSpPr>
        <p:spPr>
          <a:xfrm flipV="1">
            <a:off x="13293833" y="4729463"/>
            <a:ext cx="532395" cy="1428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D48A46E-2F70-0816-8F91-AEDECF93876B}"/>
              </a:ext>
            </a:extLst>
          </p:cNvPr>
          <p:cNvCxnSpPr>
            <a:cxnSpLocks/>
            <a:stCxn id="29" idx="3"/>
            <a:endCxn id="36" idx="1"/>
          </p:cNvCxnSpPr>
          <p:nvPr/>
        </p:nvCxnSpPr>
        <p:spPr>
          <a:xfrm>
            <a:off x="15817817" y="4729465"/>
            <a:ext cx="459755" cy="1423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63B83CD0-73AE-95FA-69CB-CA7F8EA8C54E}"/>
              </a:ext>
            </a:extLst>
          </p:cNvPr>
          <p:cNvCxnSpPr>
            <a:cxnSpLocks/>
            <a:stCxn id="30" idx="3"/>
            <a:endCxn id="36" idx="1"/>
          </p:cNvCxnSpPr>
          <p:nvPr/>
        </p:nvCxnSpPr>
        <p:spPr>
          <a:xfrm>
            <a:off x="15817817" y="6126003"/>
            <a:ext cx="459755" cy="27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A0179AB7-B4DE-B7FD-4C59-2B781B3F9567}"/>
              </a:ext>
            </a:extLst>
          </p:cNvPr>
          <p:cNvCxnSpPr>
            <a:cxnSpLocks/>
            <a:stCxn id="31" idx="3"/>
            <a:endCxn id="36" idx="1"/>
          </p:cNvCxnSpPr>
          <p:nvPr/>
        </p:nvCxnSpPr>
        <p:spPr>
          <a:xfrm flipV="1">
            <a:off x="15817820" y="6153313"/>
            <a:ext cx="459753" cy="1369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39E4620-0813-C8A1-4448-638B8730D699}"/>
              </a:ext>
            </a:extLst>
          </p:cNvPr>
          <p:cNvSpPr txBox="1"/>
          <p:nvPr/>
        </p:nvSpPr>
        <p:spPr>
          <a:xfrm>
            <a:off x="4675617" y="8859030"/>
            <a:ext cx="25853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Processo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produttivo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1 </a:t>
            </a:r>
            <a:endParaRPr lang="it-IT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6B659369-94EE-8034-3465-674DFBE8BDD4}"/>
              </a:ext>
            </a:extLst>
          </p:cNvPr>
          <p:cNvSpPr/>
          <p:nvPr/>
        </p:nvSpPr>
        <p:spPr>
          <a:xfrm>
            <a:off x="250399" y="2690237"/>
            <a:ext cx="17754600" cy="7217112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65F081EB-E18B-2B95-A241-C016E68208EC}"/>
              </a:ext>
            </a:extLst>
          </p:cNvPr>
          <p:cNvSpPr/>
          <p:nvPr/>
        </p:nvSpPr>
        <p:spPr>
          <a:xfrm>
            <a:off x="851380" y="3109433"/>
            <a:ext cx="10755017" cy="6429555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50811752">
                  <a:custGeom>
                    <a:avLst/>
                    <a:gdLst>
                      <a:gd name="connsiteX0" fmla="*/ 0 w 10708858"/>
                      <a:gd name="connsiteY0" fmla="*/ 1092222 h 6553200"/>
                      <a:gd name="connsiteX1" fmla="*/ 1092222 w 10708858"/>
                      <a:gd name="connsiteY1" fmla="*/ 0 h 6553200"/>
                      <a:gd name="connsiteX2" fmla="*/ 1747946 w 10708858"/>
                      <a:gd name="connsiteY2" fmla="*/ 0 h 6553200"/>
                      <a:gd name="connsiteX3" fmla="*/ 2233182 w 10708858"/>
                      <a:gd name="connsiteY3" fmla="*/ 0 h 6553200"/>
                      <a:gd name="connsiteX4" fmla="*/ 3059394 w 10708858"/>
                      <a:gd name="connsiteY4" fmla="*/ 0 h 6553200"/>
                      <a:gd name="connsiteX5" fmla="*/ 3800363 w 10708858"/>
                      <a:gd name="connsiteY5" fmla="*/ 0 h 6553200"/>
                      <a:gd name="connsiteX6" fmla="*/ 4626575 w 10708858"/>
                      <a:gd name="connsiteY6" fmla="*/ 0 h 6553200"/>
                      <a:gd name="connsiteX7" fmla="*/ 5452788 w 10708858"/>
                      <a:gd name="connsiteY7" fmla="*/ 0 h 6553200"/>
                      <a:gd name="connsiteX8" fmla="*/ 6193756 w 10708858"/>
                      <a:gd name="connsiteY8" fmla="*/ 0 h 6553200"/>
                      <a:gd name="connsiteX9" fmla="*/ 6764236 w 10708858"/>
                      <a:gd name="connsiteY9" fmla="*/ 0 h 6553200"/>
                      <a:gd name="connsiteX10" fmla="*/ 7505204 w 10708858"/>
                      <a:gd name="connsiteY10" fmla="*/ 0 h 6553200"/>
                      <a:gd name="connsiteX11" fmla="*/ 7990440 w 10708858"/>
                      <a:gd name="connsiteY11" fmla="*/ 0 h 6553200"/>
                      <a:gd name="connsiteX12" fmla="*/ 8390432 w 10708858"/>
                      <a:gd name="connsiteY12" fmla="*/ 0 h 6553200"/>
                      <a:gd name="connsiteX13" fmla="*/ 8790424 w 10708858"/>
                      <a:gd name="connsiteY13" fmla="*/ 0 h 6553200"/>
                      <a:gd name="connsiteX14" fmla="*/ 9616636 w 10708858"/>
                      <a:gd name="connsiteY14" fmla="*/ 0 h 6553200"/>
                      <a:gd name="connsiteX15" fmla="*/ 10708858 w 10708858"/>
                      <a:gd name="connsiteY15" fmla="*/ 1092222 h 6553200"/>
                      <a:gd name="connsiteX16" fmla="*/ 10708858 w 10708858"/>
                      <a:gd name="connsiteY16" fmla="*/ 1716330 h 6553200"/>
                      <a:gd name="connsiteX17" fmla="*/ 10708858 w 10708858"/>
                      <a:gd name="connsiteY17" fmla="*/ 2296750 h 6553200"/>
                      <a:gd name="connsiteX18" fmla="*/ 10708858 w 10708858"/>
                      <a:gd name="connsiteY18" fmla="*/ 3008234 h 6553200"/>
                      <a:gd name="connsiteX19" fmla="*/ 10708858 w 10708858"/>
                      <a:gd name="connsiteY19" fmla="*/ 3719717 h 6553200"/>
                      <a:gd name="connsiteX20" fmla="*/ 10708858 w 10708858"/>
                      <a:gd name="connsiteY20" fmla="*/ 4343825 h 6553200"/>
                      <a:gd name="connsiteX21" fmla="*/ 10708858 w 10708858"/>
                      <a:gd name="connsiteY21" fmla="*/ 5460978 h 6553200"/>
                      <a:gd name="connsiteX22" fmla="*/ 9616636 w 10708858"/>
                      <a:gd name="connsiteY22" fmla="*/ 6553200 h 6553200"/>
                      <a:gd name="connsiteX23" fmla="*/ 9216644 w 10708858"/>
                      <a:gd name="connsiteY23" fmla="*/ 6553200 h 6553200"/>
                      <a:gd name="connsiteX24" fmla="*/ 8731408 w 10708858"/>
                      <a:gd name="connsiteY24" fmla="*/ 6553200 h 6553200"/>
                      <a:gd name="connsiteX25" fmla="*/ 7990440 w 10708858"/>
                      <a:gd name="connsiteY25" fmla="*/ 6553200 h 6553200"/>
                      <a:gd name="connsiteX26" fmla="*/ 7164228 w 10708858"/>
                      <a:gd name="connsiteY26" fmla="*/ 6553200 h 6553200"/>
                      <a:gd name="connsiteX27" fmla="*/ 6764236 w 10708858"/>
                      <a:gd name="connsiteY27" fmla="*/ 6553200 h 6553200"/>
                      <a:gd name="connsiteX28" fmla="*/ 5938023 w 10708858"/>
                      <a:gd name="connsiteY28" fmla="*/ 6553200 h 6553200"/>
                      <a:gd name="connsiteX29" fmla="*/ 5111811 w 10708858"/>
                      <a:gd name="connsiteY29" fmla="*/ 6553200 h 6553200"/>
                      <a:gd name="connsiteX30" fmla="*/ 4285599 w 10708858"/>
                      <a:gd name="connsiteY30" fmla="*/ 6553200 h 6553200"/>
                      <a:gd name="connsiteX31" fmla="*/ 3459386 w 10708858"/>
                      <a:gd name="connsiteY31" fmla="*/ 6553200 h 6553200"/>
                      <a:gd name="connsiteX32" fmla="*/ 2803662 w 10708858"/>
                      <a:gd name="connsiteY32" fmla="*/ 6553200 h 6553200"/>
                      <a:gd name="connsiteX33" fmla="*/ 2403670 w 10708858"/>
                      <a:gd name="connsiteY33" fmla="*/ 6553200 h 6553200"/>
                      <a:gd name="connsiteX34" fmla="*/ 2003679 w 10708858"/>
                      <a:gd name="connsiteY34" fmla="*/ 6553200 h 6553200"/>
                      <a:gd name="connsiteX35" fmla="*/ 1092222 w 10708858"/>
                      <a:gd name="connsiteY35" fmla="*/ 6553200 h 6553200"/>
                      <a:gd name="connsiteX36" fmla="*/ 0 w 10708858"/>
                      <a:gd name="connsiteY36" fmla="*/ 5460978 h 6553200"/>
                      <a:gd name="connsiteX37" fmla="*/ 0 w 10708858"/>
                      <a:gd name="connsiteY37" fmla="*/ 4836870 h 6553200"/>
                      <a:gd name="connsiteX38" fmla="*/ 0 w 10708858"/>
                      <a:gd name="connsiteY38" fmla="*/ 4169074 h 6553200"/>
                      <a:gd name="connsiteX39" fmla="*/ 0 w 10708858"/>
                      <a:gd name="connsiteY39" fmla="*/ 3632342 h 6553200"/>
                      <a:gd name="connsiteX40" fmla="*/ 0 w 10708858"/>
                      <a:gd name="connsiteY40" fmla="*/ 3051921 h 6553200"/>
                      <a:gd name="connsiteX41" fmla="*/ 0 w 10708858"/>
                      <a:gd name="connsiteY41" fmla="*/ 2558876 h 6553200"/>
                      <a:gd name="connsiteX42" fmla="*/ 0 w 10708858"/>
                      <a:gd name="connsiteY42" fmla="*/ 1934768 h 6553200"/>
                      <a:gd name="connsiteX43" fmla="*/ 0 w 10708858"/>
                      <a:gd name="connsiteY43" fmla="*/ 1092222 h 655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0708858" h="6553200" extrusionOk="0">
                        <a:moveTo>
                          <a:pt x="0" y="1092222"/>
                        </a:moveTo>
                        <a:cubicBezTo>
                          <a:pt x="-38103" y="508362"/>
                          <a:pt x="566013" y="-15193"/>
                          <a:pt x="1092222" y="0"/>
                        </a:cubicBezTo>
                        <a:cubicBezTo>
                          <a:pt x="1407370" y="-22646"/>
                          <a:pt x="1477348" y="-16296"/>
                          <a:pt x="1747946" y="0"/>
                        </a:cubicBezTo>
                        <a:cubicBezTo>
                          <a:pt x="2018544" y="16296"/>
                          <a:pt x="2089517" y="22133"/>
                          <a:pt x="2233182" y="0"/>
                        </a:cubicBezTo>
                        <a:cubicBezTo>
                          <a:pt x="2376847" y="-22133"/>
                          <a:pt x="2838170" y="-2422"/>
                          <a:pt x="3059394" y="0"/>
                        </a:cubicBezTo>
                        <a:cubicBezTo>
                          <a:pt x="3280618" y="2422"/>
                          <a:pt x="3593170" y="30278"/>
                          <a:pt x="3800363" y="0"/>
                        </a:cubicBezTo>
                        <a:cubicBezTo>
                          <a:pt x="4007556" y="-30278"/>
                          <a:pt x="4262290" y="-17873"/>
                          <a:pt x="4626575" y="0"/>
                        </a:cubicBezTo>
                        <a:cubicBezTo>
                          <a:pt x="4990860" y="17873"/>
                          <a:pt x="5261862" y="-34335"/>
                          <a:pt x="5452788" y="0"/>
                        </a:cubicBezTo>
                        <a:cubicBezTo>
                          <a:pt x="5643714" y="34335"/>
                          <a:pt x="6036636" y="17101"/>
                          <a:pt x="6193756" y="0"/>
                        </a:cubicBezTo>
                        <a:cubicBezTo>
                          <a:pt x="6350876" y="-17101"/>
                          <a:pt x="6553930" y="-17694"/>
                          <a:pt x="6764236" y="0"/>
                        </a:cubicBezTo>
                        <a:cubicBezTo>
                          <a:pt x="6974542" y="17694"/>
                          <a:pt x="7190910" y="-13400"/>
                          <a:pt x="7505204" y="0"/>
                        </a:cubicBezTo>
                        <a:cubicBezTo>
                          <a:pt x="7819498" y="13400"/>
                          <a:pt x="7872499" y="15213"/>
                          <a:pt x="7990440" y="0"/>
                        </a:cubicBezTo>
                        <a:cubicBezTo>
                          <a:pt x="8108381" y="-15213"/>
                          <a:pt x="8303775" y="-7203"/>
                          <a:pt x="8390432" y="0"/>
                        </a:cubicBezTo>
                        <a:cubicBezTo>
                          <a:pt x="8477089" y="7203"/>
                          <a:pt x="8631991" y="-5841"/>
                          <a:pt x="8790424" y="0"/>
                        </a:cubicBezTo>
                        <a:cubicBezTo>
                          <a:pt x="8948857" y="5841"/>
                          <a:pt x="9380734" y="6570"/>
                          <a:pt x="9616636" y="0"/>
                        </a:cubicBezTo>
                        <a:cubicBezTo>
                          <a:pt x="10280333" y="16371"/>
                          <a:pt x="10659508" y="504080"/>
                          <a:pt x="10708858" y="1092222"/>
                        </a:cubicBezTo>
                        <a:cubicBezTo>
                          <a:pt x="10707780" y="1275413"/>
                          <a:pt x="10704062" y="1434963"/>
                          <a:pt x="10708858" y="1716330"/>
                        </a:cubicBezTo>
                        <a:cubicBezTo>
                          <a:pt x="10713654" y="1997697"/>
                          <a:pt x="10715697" y="2100021"/>
                          <a:pt x="10708858" y="2296750"/>
                        </a:cubicBezTo>
                        <a:cubicBezTo>
                          <a:pt x="10702019" y="2493479"/>
                          <a:pt x="10737359" y="2781242"/>
                          <a:pt x="10708858" y="3008234"/>
                        </a:cubicBezTo>
                        <a:cubicBezTo>
                          <a:pt x="10680357" y="3235226"/>
                          <a:pt x="10731051" y="3473661"/>
                          <a:pt x="10708858" y="3719717"/>
                        </a:cubicBezTo>
                        <a:cubicBezTo>
                          <a:pt x="10686665" y="3965773"/>
                          <a:pt x="10738565" y="4162688"/>
                          <a:pt x="10708858" y="4343825"/>
                        </a:cubicBezTo>
                        <a:cubicBezTo>
                          <a:pt x="10679151" y="4524962"/>
                          <a:pt x="10698987" y="5090078"/>
                          <a:pt x="10708858" y="5460978"/>
                        </a:cubicBezTo>
                        <a:cubicBezTo>
                          <a:pt x="10718403" y="6028216"/>
                          <a:pt x="10162023" y="6467300"/>
                          <a:pt x="9616636" y="6553200"/>
                        </a:cubicBezTo>
                        <a:cubicBezTo>
                          <a:pt x="9469429" y="6567077"/>
                          <a:pt x="9377997" y="6544687"/>
                          <a:pt x="9216644" y="6553200"/>
                        </a:cubicBezTo>
                        <a:cubicBezTo>
                          <a:pt x="9055291" y="6561713"/>
                          <a:pt x="8854139" y="6529406"/>
                          <a:pt x="8731408" y="6553200"/>
                        </a:cubicBezTo>
                        <a:cubicBezTo>
                          <a:pt x="8608677" y="6576994"/>
                          <a:pt x="8139172" y="6575216"/>
                          <a:pt x="7990440" y="6553200"/>
                        </a:cubicBezTo>
                        <a:cubicBezTo>
                          <a:pt x="7841708" y="6531184"/>
                          <a:pt x="7369504" y="6512174"/>
                          <a:pt x="7164228" y="6553200"/>
                        </a:cubicBezTo>
                        <a:cubicBezTo>
                          <a:pt x="6958952" y="6594226"/>
                          <a:pt x="6959915" y="6569939"/>
                          <a:pt x="6764236" y="6553200"/>
                        </a:cubicBezTo>
                        <a:cubicBezTo>
                          <a:pt x="6568557" y="6536461"/>
                          <a:pt x="6328103" y="6577395"/>
                          <a:pt x="5938023" y="6553200"/>
                        </a:cubicBezTo>
                        <a:cubicBezTo>
                          <a:pt x="5547943" y="6529005"/>
                          <a:pt x="5277962" y="6536047"/>
                          <a:pt x="5111811" y="6553200"/>
                        </a:cubicBezTo>
                        <a:cubicBezTo>
                          <a:pt x="4945660" y="6570353"/>
                          <a:pt x="4572461" y="6563224"/>
                          <a:pt x="4285599" y="6553200"/>
                        </a:cubicBezTo>
                        <a:cubicBezTo>
                          <a:pt x="3998737" y="6543176"/>
                          <a:pt x="3776695" y="6526821"/>
                          <a:pt x="3459386" y="6553200"/>
                        </a:cubicBezTo>
                        <a:cubicBezTo>
                          <a:pt x="3142077" y="6579579"/>
                          <a:pt x="3085983" y="6530751"/>
                          <a:pt x="2803662" y="6553200"/>
                        </a:cubicBezTo>
                        <a:cubicBezTo>
                          <a:pt x="2521341" y="6575649"/>
                          <a:pt x="2587960" y="6537839"/>
                          <a:pt x="2403670" y="6553200"/>
                        </a:cubicBezTo>
                        <a:cubicBezTo>
                          <a:pt x="2219380" y="6568561"/>
                          <a:pt x="2153733" y="6568024"/>
                          <a:pt x="2003679" y="6553200"/>
                        </a:cubicBezTo>
                        <a:cubicBezTo>
                          <a:pt x="1853625" y="6538376"/>
                          <a:pt x="1383492" y="6528034"/>
                          <a:pt x="1092222" y="6553200"/>
                        </a:cubicBezTo>
                        <a:cubicBezTo>
                          <a:pt x="577220" y="6584524"/>
                          <a:pt x="99559" y="6148992"/>
                          <a:pt x="0" y="5460978"/>
                        </a:cubicBezTo>
                        <a:cubicBezTo>
                          <a:pt x="13237" y="5324542"/>
                          <a:pt x="-4846" y="5135816"/>
                          <a:pt x="0" y="4836870"/>
                        </a:cubicBezTo>
                        <a:cubicBezTo>
                          <a:pt x="4846" y="4537924"/>
                          <a:pt x="-14337" y="4458720"/>
                          <a:pt x="0" y="4169074"/>
                        </a:cubicBezTo>
                        <a:cubicBezTo>
                          <a:pt x="14337" y="3879428"/>
                          <a:pt x="5166" y="3862374"/>
                          <a:pt x="0" y="3632342"/>
                        </a:cubicBezTo>
                        <a:cubicBezTo>
                          <a:pt x="-5166" y="3402310"/>
                          <a:pt x="-9258" y="3208626"/>
                          <a:pt x="0" y="3051921"/>
                        </a:cubicBezTo>
                        <a:cubicBezTo>
                          <a:pt x="9258" y="2895216"/>
                          <a:pt x="13769" y="2768804"/>
                          <a:pt x="0" y="2558876"/>
                        </a:cubicBezTo>
                        <a:cubicBezTo>
                          <a:pt x="-13769" y="2348949"/>
                          <a:pt x="10502" y="2082703"/>
                          <a:pt x="0" y="1934768"/>
                        </a:cubicBezTo>
                        <a:cubicBezTo>
                          <a:pt x="-10502" y="1786833"/>
                          <a:pt x="34368" y="1483048"/>
                          <a:pt x="0" y="10922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5D52258E-AE84-77F1-E061-8B7A1465E368}"/>
              </a:ext>
            </a:extLst>
          </p:cNvPr>
          <p:cNvSpPr/>
          <p:nvPr/>
        </p:nvSpPr>
        <p:spPr>
          <a:xfrm>
            <a:off x="12172073" y="3109433"/>
            <a:ext cx="5239331" cy="6429555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50811752">
                  <a:custGeom>
                    <a:avLst/>
                    <a:gdLst>
                      <a:gd name="connsiteX0" fmla="*/ 0 w 10708858"/>
                      <a:gd name="connsiteY0" fmla="*/ 1092222 h 6553200"/>
                      <a:gd name="connsiteX1" fmla="*/ 1092222 w 10708858"/>
                      <a:gd name="connsiteY1" fmla="*/ 0 h 6553200"/>
                      <a:gd name="connsiteX2" fmla="*/ 1747946 w 10708858"/>
                      <a:gd name="connsiteY2" fmla="*/ 0 h 6553200"/>
                      <a:gd name="connsiteX3" fmla="*/ 2233182 w 10708858"/>
                      <a:gd name="connsiteY3" fmla="*/ 0 h 6553200"/>
                      <a:gd name="connsiteX4" fmla="*/ 3059394 w 10708858"/>
                      <a:gd name="connsiteY4" fmla="*/ 0 h 6553200"/>
                      <a:gd name="connsiteX5" fmla="*/ 3800363 w 10708858"/>
                      <a:gd name="connsiteY5" fmla="*/ 0 h 6553200"/>
                      <a:gd name="connsiteX6" fmla="*/ 4626575 w 10708858"/>
                      <a:gd name="connsiteY6" fmla="*/ 0 h 6553200"/>
                      <a:gd name="connsiteX7" fmla="*/ 5452788 w 10708858"/>
                      <a:gd name="connsiteY7" fmla="*/ 0 h 6553200"/>
                      <a:gd name="connsiteX8" fmla="*/ 6193756 w 10708858"/>
                      <a:gd name="connsiteY8" fmla="*/ 0 h 6553200"/>
                      <a:gd name="connsiteX9" fmla="*/ 6764236 w 10708858"/>
                      <a:gd name="connsiteY9" fmla="*/ 0 h 6553200"/>
                      <a:gd name="connsiteX10" fmla="*/ 7505204 w 10708858"/>
                      <a:gd name="connsiteY10" fmla="*/ 0 h 6553200"/>
                      <a:gd name="connsiteX11" fmla="*/ 7990440 w 10708858"/>
                      <a:gd name="connsiteY11" fmla="*/ 0 h 6553200"/>
                      <a:gd name="connsiteX12" fmla="*/ 8390432 w 10708858"/>
                      <a:gd name="connsiteY12" fmla="*/ 0 h 6553200"/>
                      <a:gd name="connsiteX13" fmla="*/ 8790424 w 10708858"/>
                      <a:gd name="connsiteY13" fmla="*/ 0 h 6553200"/>
                      <a:gd name="connsiteX14" fmla="*/ 9616636 w 10708858"/>
                      <a:gd name="connsiteY14" fmla="*/ 0 h 6553200"/>
                      <a:gd name="connsiteX15" fmla="*/ 10708858 w 10708858"/>
                      <a:gd name="connsiteY15" fmla="*/ 1092222 h 6553200"/>
                      <a:gd name="connsiteX16" fmla="*/ 10708858 w 10708858"/>
                      <a:gd name="connsiteY16" fmla="*/ 1716330 h 6553200"/>
                      <a:gd name="connsiteX17" fmla="*/ 10708858 w 10708858"/>
                      <a:gd name="connsiteY17" fmla="*/ 2296750 h 6553200"/>
                      <a:gd name="connsiteX18" fmla="*/ 10708858 w 10708858"/>
                      <a:gd name="connsiteY18" fmla="*/ 3008234 h 6553200"/>
                      <a:gd name="connsiteX19" fmla="*/ 10708858 w 10708858"/>
                      <a:gd name="connsiteY19" fmla="*/ 3719717 h 6553200"/>
                      <a:gd name="connsiteX20" fmla="*/ 10708858 w 10708858"/>
                      <a:gd name="connsiteY20" fmla="*/ 4343825 h 6553200"/>
                      <a:gd name="connsiteX21" fmla="*/ 10708858 w 10708858"/>
                      <a:gd name="connsiteY21" fmla="*/ 5460978 h 6553200"/>
                      <a:gd name="connsiteX22" fmla="*/ 9616636 w 10708858"/>
                      <a:gd name="connsiteY22" fmla="*/ 6553200 h 6553200"/>
                      <a:gd name="connsiteX23" fmla="*/ 9216644 w 10708858"/>
                      <a:gd name="connsiteY23" fmla="*/ 6553200 h 6553200"/>
                      <a:gd name="connsiteX24" fmla="*/ 8731408 w 10708858"/>
                      <a:gd name="connsiteY24" fmla="*/ 6553200 h 6553200"/>
                      <a:gd name="connsiteX25" fmla="*/ 7990440 w 10708858"/>
                      <a:gd name="connsiteY25" fmla="*/ 6553200 h 6553200"/>
                      <a:gd name="connsiteX26" fmla="*/ 7164228 w 10708858"/>
                      <a:gd name="connsiteY26" fmla="*/ 6553200 h 6553200"/>
                      <a:gd name="connsiteX27" fmla="*/ 6764236 w 10708858"/>
                      <a:gd name="connsiteY27" fmla="*/ 6553200 h 6553200"/>
                      <a:gd name="connsiteX28" fmla="*/ 5938023 w 10708858"/>
                      <a:gd name="connsiteY28" fmla="*/ 6553200 h 6553200"/>
                      <a:gd name="connsiteX29" fmla="*/ 5111811 w 10708858"/>
                      <a:gd name="connsiteY29" fmla="*/ 6553200 h 6553200"/>
                      <a:gd name="connsiteX30" fmla="*/ 4285599 w 10708858"/>
                      <a:gd name="connsiteY30" fmla="*/ 6553200 h 6553200"/>
                      <a:gd name="connsiteX31" fmla="*/ 3459386 w 10708858"/>
                      <a:gd name="connsiteY31" fmla="*/ 6553200 h 6553200"/>
                      <a:gd name="connsiteX32" fmla="*/ 2803662 w 10708858"/>
                      <a:gd name="connsiteY32" fmla="*/ 6553200 h 6553200"/>
                      <a:gd name="connsiteX33" fmla="*/ 2403670 w 10708858"/>
                      <a:gd name="connsiteY33" fmla="*/ 6553200 h 6553200"/>
                      <a:gd name="connsiteX34" fmla="*/ 2003679 w 10708858"/>
                      <a:gd name="connsiteY34" fmla="*/ 6553200 h 6553200"/>
                      <a:gd name="connsiteX35" fmla="*/ 1092222 w 10708858"/>
                      <a:gd name="connsiteY35" fmla="*/ 6553200 h 6553200"/>
                      <a:gd name="connsiteX36" fmla="*/ 0 w 10708858"/>
                      <a:gd name="connsiteY36" fmla="*/ 5460978 h 6553200"/>
                      <a:gd name="connsiteX37" fmla="*/ 0 w 10708858"/>
                      <a:gd name="connsiteY37" fmla="*/ 4836870 h 6553200"/>
                      <a:gd name="connsiteX38" fmla="*/ 0 w 10708858"/>
                      <a:gd name="connsiteY38" fmla="*/ 4169074 h 6553200"/>
                      <a:gd name="connsiteX39" fmla="*/ 0 w 10708858"/>
                      <a:gd name="connsiteY39" fmla="*/ 3632342 h 6553200"/>
                      <a:gd name="connsiteX40" fmla="*/ 0 w 10708858"/>
                      <a:gd name="connsiteY40" fmla="*/ 3051921 h 6553200"/>
                      <a:gd name="connsiteX41" fmla="*/ 0 w 10708858"/>
                      <a:gd name="connsiteY41" fmla="*/ 2558876 h 6553200"/>
                      <a:gd name="connsiteX42" fmla="*/ 0 w 10708858"/>
                      <a:gd name="connsiteY42" fmla="*/ 1934768 h 6553200"/>
                      <a:gd name="connsiteX43" fmla="*/ 0 w 10708858"/>
                      <a:gd name="connsiteY43" fmla="*/ 1092222 h 655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0708858" h="6553200" extrusionOk="0">
                        <a:moveTo>
                          <a:pt x="0" y="1092222"/>
                        </a:moveTo>
                        <a:cubicBezTo>
                          <a:pt x="-38103" y="508362"/>
                          <a:pt x="566013" y="-15193"/>
                          <a:pt x="1092222" y="0"/>
                        </a:cubicBezTo>
                        <a:cubicBezTo>
                          <a:pt x="1407370" y="-22646"/>
                          <a:pt x="1477348" y="-16296"/>
                          <a:pt x="1747946" y="0"/>
                        </a:cubicBezTo>
                        <a:cubicBezTo>
                          <a:pt x="2018544" y="16296"/>
                          <a:pt x="2089517" y="22133"/>
                          <a:pt x="2233182" y="0"/>
                        </a:cubicBezTo>
                        <a:cubicBezTo>
                          <a:pt x="2376847" y="-22133"/>
                          <a:pt x="2838170" y="-2422"/>
                          <a:pt x="3059394" y="0"/>
                        </a:cubicBezTo>
                        <a:cubicBezTo>
                          <a:pt x="3280618" y="2422"/>
                          <a:pt x="3593170" y="30278"/>
                          <a:pt x="3800363" y="0"/>
                        </a:cubicBezTo>
                        <a:cubicBezTo>
                          <a:pt x="4007556" y="-30278"/>
                          <a:pt x="4262290" y="-17873"/>
                          <a:pt x="4626575" y="0"/>
                        </a:cubicBezTo>
                        <a:cubicBezTo>
                          <a:pt x="4990860" y="17873"/>
                          <a:pt x="5261862" y="-34335"/>
                          <a:pt x="5452788" y="0"/>
                        </a:cubicBezTo>
                        <a:cubicBezTo>
                          <a:pt x="5643714" y="34335"/>
                          <a:pt x="6036636" y="17101"/>
                          <a:pt x="6193756" y="0"/>
                        </a:cubicBezTo>
                        <a:cubicBezTo>
                          <a:pt x="6350876" y="-17101"/>
                          <a:pt x="6553930" y="-17694"/>
                          <a:pt x="6764236" y="0"/>
                        </a:cubicBezTo>
                        <a:cubicBezTo>
                          <a:pt x="6974542" y="17694"/>
                          <a:pt x="7190910" y="-13400"/>
                          <a:pt x="7505204" y="0"/>
                        </a:cubicBezTo>
                        <a:cubicBezTo>
                          <a:pt x="7819498" y="13400"/>
                          <a:pt x="7872499" y="15213"/>
                          <a:pt x="7990440" y="0"/>
                        </a:cubicBezTo>
                        <a:cubicBezTo>
                          <a:pt x="8108381" y="-15213"/>
                          <a:pt x="8303775" y="-7203"/>
                          <a:pt x="8390432" y="0"/>
                        </a:cubicBezTo>
                        <a:cubicBezTo>
                          <a:pt x="8477089" y="7203"/>
                          <a:pt x="8631991" y="-5841"/>
                          <a:pt x="8790424" y="0"/>
                        </a:cubicBezTo>
                        <a:cubicBezTo>
                          <a:pt x="8948857" y="5841"/>
                          <a:pt x="9380734" y="6570"/>
                          <a:pt x="9616636" y="0"/>
                        </a:cubicBezTo>
                        <a:cubicBezTo>
                          <a:pt x="10280333" y="16371"/>
                          <a:pt x="10659508" y="504080"/>
                          <a:pt x="10708858" y="1092222"/>
                        </a:cubicBezTo>
                        <a:cubicBezTo>
                          <a:pt x="10707780" y="1275413"/>
                          <a:pt x="10704062" y="1434963"/>
                          <a:pt x="10708858" y="1716330"/>
                        </a:cubicBezTo>
                        <a:cubicBezTo>
                          <a:pt x="10713654" y="1997697"/>
                          <a:pt x="10715697" y="2100021"/>
                          <a:pt x="10708858" y="2296750"/>
                        </a:cubicBezTo>
                        <a:cubicBezTo>
                          <a:pt x="10702019" y="2493479"/>
                          <a:pt x="10737359" y="2781242"/>
                          <a:pt x="10708858" y="3008234"/>
                        </a:cubicBezTo>
                        <a:cubicBezTo>
                          <a:pt x="10680357" y="3235226"/>
                          <a:pt x="10731051" y="3473661"/>
                          <a:pt x="10708858" y="3719717"/>
                        </a:cubicBezTo>
                        <a:cubicBezTo>
                          <a:pt x="10686665" y="3965773"/>
                          <a:pt x="10738565" y="4162688"/>
                          <a:pt x="10708858" y="4343825"/>
                        </a:cubicBezTo>
                        <a:cubicBezTo>
                          <a:pt x="10679151" y="4524962"/>
                          <a:pt x="10698987" y="5090078"/>
                          <a:pt x="10708858" y="5460978"/>
                        </a:cubicBezTo>
                        <a:cubicBezTo>
                          <a:pt x="10718403" y="6028216"/>
                          <a:pt x="10162023" y="6467300"/>
                          <a:pt x="9616636" y="6553200"/>
                        </a:cubicBezTo>
                        <a:cubicBezTo>
                          <a:pt x="9469429" y="6567077"/>
                          <a:pt x="9377997" y="6544687"/>
                          <a:pt x="9216644" y="6553200"/>
                        </a:cubicBezTo>
                        <a:cubicBezTo>
                          <a:pt x="9055291" y="6561713"/>
                          <a:pt x="8854139" y="6529406"/>
                          <a:pt x="8731408" y="6553200"/>
                        </a:cubicBezTo>
                        <a:cubicBezTo>
                          <a:pt x="8608677" y="6576994"/>
                          <a:pt x="8139172" y="6575216"/>
                          <a:pt x="7990440" y="6553200"/>
                        </a:cubicBezTo>
                        <a:cubicBezTo>
                          <a:pt x="7841708" y="6531184"/>
                          <a:pt x="7369504" y="6512174"/>
                          <a:pt x="7164228" y="6553200"/>
                        </a:cubicBezTo>
                        <a:cubicBezTo>
                          <a:pt x="6958952" y="6594226"/>
                          <a:pt x="6959915" y="6569939"/>
                          <a:pt x="6764236" y="6553200"/>
                        </a:cubicBezTo>
                        <a:cubicBezTo>
                          <a:pt x="6568557" y="6536461"/>
                          <a:pt x="6328103" y="6577395"/>
                          <a:pt x="5938023" y="6553200"/>
                        </a:cubicBezTo>
                        <a:cubicBezTo>
                          <a:pt x="5547943" y="6529005"/>
                          <a:pt x="5277962" y="6536047"/>
                          <a:pt x="5111811" y="6553200"/>
                        </a:cubicBezTo>
                        <a:cubicBezTo>
                          <a:pt x="4945660" y="6570353"/>
                          <a:pt x="4572461" y="6563224"/>
                          <a:pt x="4285599" y="6553200"/>
                        </a:cubicBezTo>
                        <a:cubicBezTo>
                          <a:pt x="3998737" y="6543176"/>
                          <a:pt x="3776695" y="6526821"/>
                          <a:pt x="3459386" y="6553200"/>
                        </a:cubicBezTo>
                        <a:cubicBezTo>
                          <a:pt x="3142077" y="6579579"/>
                          <a:pt x="3085983" y="6530751"/>
                          <a:pt x="2803662" y="6553200"/>
                        </a:cubicBezTo>
                        <a:cubicBezTo>
                          <a:pt x="2521341" y="6575649"/>
                          <a:pt x="2587960" y="6537839"/>
                          <a:pt x="2403670" y="6553200"/>
                        </a:cubicBezTo>
                        <a:cubicBezTo>
                          <a:pt x="2219380" y="6568561"/>
                          <a:pt x="2153733" y="6568024"/>
                          <a:pt x="2003679" y="6553200"/>
                        </a:cubicBezTo>
                        <a:cubicBezTo>
                          <a:pt x="1853625" y="6538376"/>
                          <a:pt x="1383492" y="6528034"/>
                          <a:pt x="1092222" y="6553200"/>
                        </a:cubicBezTo>
                        <a:cubicBezTo>
                          <a:pt x="577220" y="6584524"/>
                          <a:pt x="99559" y="6148992"/>
                          <a:pt x="0" y="5460978"/>
                        </a:cubicBezTo>
                        <a:cubicBezTo>
                          <a:pt x="13237" y="5324542"/>
                          <a:pt x="-4846" y="5135816"/>
                          <a:pt x="0" y="4836870"/>
                        </a:cubicBezTo>
                        <a:cubicBezTo>
                          <a:pt x="4846" y="4537924"/>
                          <a:pt x="-14337" y="4458720"/>
                          <a:pt x="0" y="4169074"/>
                        </a:cubicBezTo>
                        <a:cubicBezTo>
                          <a:pt x="14337" y="3879428"/>
                          <a:pt x="5166" y="3862374"/>
                          <a:pt x="0" y="3632342"/>
                        </a:cubicBezTo>
                        <a:cubicBezTo>
                          <a:pt x="-5166" y="3402310"/>
                          <a:pt x="-9258" y="3208626"/>
                          <a:pt x="0" y="3051921"/>
                        </a:cubicBezTo>
                        <a:cubicBezTo>
                          <a:pt x="9258" y="2895216"/>
                          <a:pt x="13769" y="2768804"/>
                          <a:pt x="0" y="2558876"/>
                        </a:cubicBezTo>
                        <a:cubicBezTo>
                          <a:pt x="-13769" y="2348949"/>
                          <a:pt x="10502" y="2082703"/>
                          <a:pt x="0" y="1934768"/>
                        </a:cubicBezTo>
                        <a:cubicBezTo>
                          <a:pt x="-10502" y="1786833"/>
                          <a:pt x="34368" y="1483048"/>
                          <a:pt x="0" y="10922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BAB0654-2392-43FF-160B-0B8CA42AFCF6}"/>
              </a:ext>
            </a:extLst>
          </p:cNvPr>
          <p:cNvSpPr txBox="1"/>
          <p:nvPr/>
        </p:nvSpPr>
        <p:spPr>
          <a:xfrm>
            <a:off x="13556449" y="8882098"/>
            <a:ext cx="25853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Processo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produttivo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2 </a:t>
            </a:r>
            <a:endParaRPr lang="it-IT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05052FA9-35B5-4FBD-CAA8-D11804E21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5919"/>
          <a:stretch/>
        </p:blipFill>
        <p:spPr>
          <a:xfrm>
            <a:off x="3511034" y="8524617"/>
            <a:ext cx="1004788" cy="886511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9F2E7E54-6BD2-B83A-4985-861F5B6DA7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84" r="15574" b="5240"/>
          <a:stretch/>
        </p:blipFill>
        <p:spPr>
          <a:xfrm>
            <a:off x="12580147" y="8547845"/>
            <a:ext cx="799316" cy="840051"/>
          </a:xfrm>
          <a:prstGeom prst="rect">
            <a:avLst/>
          </a:prstGeom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66000B64-CFC3-7D7F-7EAE-DF91410E6B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28" r="12324" b="5912"/>
          <a:stretch/>
        </p:blipFill>
        <p:spPr>
          <a:xfrm>
            <a:off x="11711244" y="2017188"/>
            <a:ext cx="839165" cy="930057"/>
          </a:xfrm>
          <a:prstGeom prst="rect">
            <a:avLst/>
          </a:prstGeom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89046D3-1E82-ACFF-C072-5FE0194FA14C}"/>
              </a:ext>
            </a:extLst>
          </p:cNvPr>
          <p:cNvSpPr txBox="1"/>
          <p:nvPr/>
        </p:nvSpPr>
        <p:spPr>
          <a:xfrm>
            <a:off x="455095" y="1624567"/>
            <a:ext cx="1963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D1F67E"/>
                </a:highlight>
                <a:latin typeface="Arial" panose="020B0604020202020204" pitchFamily="34" charset="0"/>
              </a:rPr>
              <a:t>PRIMO CASO  </a:t>
            </a:r>
            <a:r>
              <a:rPr lang="en-US" sz="2400" dirty="0" err="1">
                <a:latin typeface="Arial" panose="020B0604020202020204" pitchFamily="34" charset="0"/>
              </a:rPr>
              <a:t>componente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innovativo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su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una</a:t>
            </a:r>
            <a:r>
              <a:rPr lang="en-US" sz="2400" dirty="0">
                <a:latin typeface="Arial" panose="020B0604020202020204" pitchFamily="34" charset="0"/>
              </a:rPr>
              <a:t> sola </a:t>
            </a:r>
            <a:r>
              <a:rPr lang="en-US" sz="2400" dirty="0" err="1">
                <a:latin typeface="Arial" panose="020B0604020202020204" pitchFamily="34" charset="0"/>
              </a:rPr>
              <a:t>linea</a:t>
            </a:r>
            <a:r>
              <a:rPr lang="en-US" sz="2400" dirty="0">
                <a:latin typeface="Arial" panose="020B0604020202020204" pitchFamily="34" charset="0"/>
              </a:rPr>
              <a:t> di un solo </a:t>
            </a:r>
            <a:r>
              <a:rPr lang="en-US" sz="2400" dirty="0" err="1">
                <a:latin typeface="Arial" panose="020B0604020202020204" pitchFamily="34" charset="0"/>
              </a:rPr>
              <a:t>proccesso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2400" dirty="0">
                <a:latin typeface="Arial" panose="020B0604020202020204" pitchFamily="34" charset="0"/>
                <a:sym typeface="Wingdings" panose="05000000000000000000" pitchFamily="2" charset="2"/>
              </a:rPr>
              <a:t>considero la sola linea del processo </a:t>
            </a:r>
            <a:endParaRPr lang="it-IT" sz="3600" b="1" dirty="0">
              <a:latin typeface="Arial" panose="020B0604020202020204" pitchFamily="34" charset="0"/>
            </a:endParaRP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6E268C72-D015-864C-9B69-B10F39EF3827}"/>
              </a:ext>
            </a:extLst>
          </p:cNvPr>
          <p:cNvSpPr/>
          <p:nvPr/>
        </p:nvSpPr>
        <p:spPr>
          <a:xfrm>
            <a:off x="2168830" y="6997929"/>
            <a:ext cx="7920079" cy="1332137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6F2DD5-E27C-AB32-F78A-247138AFE139}"/>
              </a:ext>
            </a:extLst>
          </p:cNvPr>
          <p:cNvSpPr txBox="1"/>
          <p:nvPr/>
        </p:nvSpPr>
        <p:spPr>
          <a:xfrm>
            <a:off x="2587359" y="2329666"/>
            <a:ext cx="9019036" cy="3693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</a:rPr>
              <a:t>STRUTTURA PRODUTTIVA = PROCESSO 1 + PROCESSO 2 + SERVIZI GENERALI</a:t>
            </a:r>
            <a:endParaRPr lang="it-IT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Box 3">
            <a:extLst>
              <a:ext uri="{FF2B5EF4-FFF2-40B4-BE49-F238E27FC236}">
                <a16:creationId xmlns:a16="http://schemas.microsoft.com/office/drawing/2014/main" id="{13309687-C39C-4CB1-5EA2-A83BAF51E780}"/>
              </a:ext>
            </a:extLst>
          </p:cNvPr>
          <p:cNvSpPr txBox="1"/>
          <p:nvPr/>
        </p:nvSpPr>
        <p:spPr>
          <a:xfrm>
            <a:off x="2530005" y="-73466"/>
            <a:ext cx="14159853" cy="1346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Calcolo</a:t>
            </a: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del </a:t>
            </a: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risparmio</a:t>
            </a: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energetico</a:t>
            </a:r>
            <a:endParaRPr lang="en-US" sz="6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8385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C250AB-DAFD-E254-022C-11AAD4290EE2}"/>
              </a:ext>
            </a:extLst>
          </p:cNvPr>
          <p:cNvSpPr txBox="1"/>
          <p:nvPr/>
        </p:nvSpPr>
        <p:spPr>
          <a:xfrm>
            <a:off x="2530005" y="-73466"/>
            <a:ext cx="14159853" cy="1346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Calcolo</a:t>
            </a: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del </a:t>
            </a: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risparmio</a:t>
            </a: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energetico</a:t>
            </a:r>
            <a:endParaRPr lang="en-US" sz="6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AE31055-98BB-C973-0E6E-E7D64400CDBB}"/>
              </a:ext>
            </a:extLst>
          </p:cNvPr>
          <p:cNvSpPr/>
          <p:nvPr/>
        </p:nvSpPr>
        <p:spPr>
          <a:xfrm>
            <a:off x="2260151" y="4324345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1A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720213B-E402-2A4A-3C65-8FCEDCD94B5A}"/>
              </a:ext>
            </a:extLst>
          </p:cNvPr>
          <p:cNvSpPr/>
          <p:nvPr/>
        </p:nvSpPr>
        <p:spPr>
          <a:xfrm>
            <a:off x="4947249" y="4305296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2A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437AEB2-30E4-3586-D387-359B2CDC1F30}"/>
              </a:ext>
            </a:extLst>
          </p:cNvPr>
          <p:cNvSpPr/>
          <p:nvPr/>
        </p:nvSpPr>
        <p:spPr>
          <a:xfrm>
            <a:off x="7580241" y="4267205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3A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38AEB07-E6B1-6A20-C38E-6E16E02E5F6F}"/>
              </a:ext>
            </a:extLst>
          </p:cNvPr>
          <p:cNvSpPr/>
          <p:nvPr/>
        </p:nvSpPr>
        <p:spPr>
          <a:xfrm>
            <a:off x="2279201" y="5752793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</a:rPr>
              <a:t>COMPONENTE 1B</a:t>
            </a:r>
          </a:p>
          <a:p>
            <a:pPr algn="ctr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</a:rPr>
              <a:t>nuovo</a:t>
            </a:r>
            <a:endParaRPr lang="it-IT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EE4A4BE-AEF3-0085-39F5-13D1B85DEE7C}"/>
              </a:ext>
            </a:extLst>
          </p:cNvPr>
          <p:cNvSpPr/>
          <p:nvPr/>
        </p:nvSpPr>
        <p:spPr>
          <a:xfrm>
            <a:off x="4975823" y="5772148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2B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E1E2C6FE-8CA7-9772-EB96-1A0007DB57FD}"/>
              </a:ext>
            </a:extLst>
          </p:cNvPr>
          <p:cNvSpPr/>
          <p:nvPr/>
        </p:nvSpPr>
        <p:spPr>
          <a:xfrm>
            <a:off x="7580241" y="5715008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3B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64D07A4-DC80-2019-7DDF-B0F7C2F90736}"/>
              </a:ext>
            </a:extLst>
          </p:cNvPr>
          <p:cNvSpPr/>
          <p:nvPr/>
        </p:nvSpPr>
        <p:spPr>
          <a:xfrm>
            <a:off x="2260151" y="7196833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1C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9880048-B792-DB87-AEBE-763F8695C13B}"/>
              </a:ext>
            </a:extLst>
          </p:cNvPr>
          <p:cNvSpPr/>
          <p:nvPr/>
        </p:nvSpPr>
        <p:spPr>
          <a:xfrm>
            <a:off x="4994874" y="7239000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</a:rPr>
              <a:t>COMPONENTE 2C</a:t>
            </a:r>
          </a:p>
          <a:p>
            <a:pPr algn="ctr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</a:rPr>
              <a:t>nuovo</a:t>
            </a:r>
            <a:endParaRPr lang="it-IT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25E520B-D441-1973-EE34-545A04147CA8}"/>
              </a:ext>
            </a:extLst>
          </p:cNvPr>
          <p:cNvSpPr/>
          <p:nvPr/>
        </p:nvSpPr>
        <p:spPr>
          <a:xfrm>
            <a:off x="7618341" y="7162809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3C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74E9AC24-51A0-60E6-4557-B1DD5BE5253A}"/>
              </a:ext>
            </a:extLst>
          </p:cNvPr>
          <p:cNvSpPr/>
          <p:nvPr/>
        </p:nvSpPr>
        <p:spPr>
          <a:xfrm>
            <a:off x="4565533" y="4682047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B9F44D3E-F211-98F9-261A-BF1FCD655F3D}"/>
              </a:ext>
            </a:extLst>
          </p:cNvPr>
          <p:cNvSpPr/>
          <p:nvPr/>
        </p:nvSpPr>
        <p:spPr>
          <a:xfrm>
            <a:off x="7191380" y="4643958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C4F0B879-5523-792A-99E5-5B501197574F}"/>
              </a:ext>
            </a:extLst>
          </p:cNvPr>
          <p:cNvSpPr/>
          <p:nvPr/>
        </p:nvSpPr>
        <p:spPr>
          <a:xfrm>
            <a:off x="4565533" y="6053651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6F0A0008-50F9-8AE0-32B0-35DCC8228CA5}"/>
              </a:ext>
            </a:extLst>
          </p:cNvPr>
          <p:cNvSpPr/>
          <p:nvPr/>
        </p:nvSpPr>
        <p:spPr>
          <a:xfrm>
            <a:off x="7191380" y="6015562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A1E7407B-B51D-8FEA-6FDD-CEA7C179ECCE}"/>
              </a:ext>
            </a:extLst>
          </p:cNvPr>
          <p:cNvSpPr/>
          <p:nvPr/>
        </p:nvSpPr>
        <p:spPr>
          <a:xfrm>
            <a:off x="4565533" y="7606223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642C4999-C38E-C860-9858-B67E37CB4575}"/>
              </a:ext>
            </a:extLst>
          </p:cNvPr>
          <p:cNvSpPr/>
          <p:nvPr/>
        </p:nvSpPr>
        <p:spPr>
          <a:xfrm>
            <a:off x="7191380" y="7568134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3" name="Parentesi quadra aperta 22">
            <a:extLst>
              <a:ext uri="{FF2B5EF4-FFF2-40B4-BE49-F238E27FC236}">
                <a16:creationId xmlns:a16="http://schemas.microsoft.com/office/drawing/2014/main" id="{E114DBC8-2D10-5C3C-B8E4-5FC19F761968}"/>
              </a:ext>
            </a:extLst>
          </p:cNvPr>
          <p:cNvSpPr/>
          <p:nvPr/>
        </p:nvSpPr>
        <p:spPr>
          <a:xfrm>
            <a:off x="2062123" y="3863448"/>
            <a:ext cx="525237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quadra aperta 23">
            <a:extLst>
              <a:ext uri="{FF2B5EF4-FFF2-40B4-BE49-F238E27FC236}">
                <a16:creationId xmlns:a16="http://schemas.microsoft.com/office/drawing/2014/main" id="{78A36C4A-00A2-7885-A079-E904DE8FF389}"/>
              </a:ext>
            </a:extLst>
          </p:cNvPr>
          <p:cNvSpPr/>
          <p:nvPr/>
        </p:nvSpPr>
        <p:spPr>
          <a:xfrm rot="10800000">
            <a:off x="9623319" y="3859799"/>
            <a:ext cx="525237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7882D2AD-66F7-0DFA-6311-187FFC04E06A}"/>
              </a:ext>
            </a:extLst>
          </p:cNvPr>
          <p:cNvSpPr/>
          <p:nvPr/>
        </p:nvSpPr>
        <p:spPr>
          <a:xfrm>
            <a:off x="980682" y="6090478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B79A0031-36EF-8676-291A-9ADBC9AF1BDE}"/>
              </a:ext>
            </a:extLst>
          </p:cNvPr>
          <p:cNvSpPr/>
          <p:nvPr/>
        </p:nvSpPr>
        <p:spPr>
          <a:xfrm>
            <a:off x="10287306" y="6002087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3F36E00-CAD2-8A95-F930-748FB08F1504}"/>
              </a:ext>
            </a:extLst>
          </p:cNvPr>
          <p:cNvSpPr txBox="1"/>
          <p:nvPr/>
        </p:nvSpPr>
        <p:spPr>
          <a:xfrm>
            <a:off x="924301" y="5667292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INPUT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7E89C3F-47C7-D4E8-FF2A-EDC596FEB060}"/>
              </a:ext>
            </a:extLst>
          </p:cNvPr>
          <p:cNvSpPr txBox="1"/>
          <p:nvPr/>
        </p:nvSpPr>
        <p:spPr>
          <a:xfrm>
            <a:off x="10273398" y="5632251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OUTPUT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7CA6138-ECFC-4039-7366-E902D4F3E3CA}"/>
              </a:ext>
            </a:extLst>
          </p:cNvPr>
          <p:cNvSpPr/>
          <p:nvPr/>
        </p:nvSpPr>
        <p:spPr>
          <a:xfrm>
            <a:off x="13826227" y="4271541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1D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5619A3D0-C3EC-AB32-C620-B58DFFA6572D}"/>
              </a:ext>
            </a:extLst>
          </p:cNvPr>
          <p:cNvSpPr/>
          <p:nvPr/>
        </p:nvSpPr>
        <p:spPr>
          <a:xfrm>
            <a:off x="13826227" y="5668080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1E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1077D43B-0373-7669-26EA-BC7592CECD10}"/>
              </a:ext>
            </a:extLst>
          </p:cNvPr>
          <p:cNvSpPr/>
          <p:nvPr/>
        </p:nvSpPr>
        <p:spPr>
          <a:xfrm>
            <a:off x="13826229" y="7064617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1F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2" name="Parentesi quadra aperta 31">
            <a:extLst>
              <a:ext uri="{FF2B5EF4-FFF2-40B4-BE49-F238E27FC236}">
                <a16:creationId xmlns:a16="http://schemas.microsoft.com/office/drawing/2014/main" id="{2884F1B6-082C-CFE5-7A7A-88489047D9EA}"/>
              </a:ext>
            </a:extLst>
          </p:cNvPr>
          <p:cNvSpPr/>
          <p:nvPr/>
        </p:nvSpPr>
        <p:spPr>
          <a:xfrm>
            <a:off x="13293832" y="3859803"/>
            <a:ext cx="525237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EC2AD202-4587-F9B3-2C87-7020333DE333}"/>
              </a:ext>
            </a:extLst>
          </p:cNvPr>
          <p:cNvSpPr/>
          <p:nvPr/>
        </p:nvSpPr>
        <p:spPr>
          <a:xfrm>
            <a:off x="12491670" y="6015562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801C1FB-4B31-BA7A-21DD-C1A79FC6F14B}"/>
              </a:ext>
            </a:extLst>
          </p:cNvPr>
          <p:cNvSpPr txBox="1"/>
          <p:nvPr/>
        </p:nvSpPr>
        <p:spPr>
          <a:xfrm>
            <a:off x="12354701" y="5632251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INPUT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B2A72FB2-016D-372A-68A4-0536D72236B1}"/>
              </a:ext>
            </a:extLst>
          </p:cNvPr>
          <p:cNvSpPr/>
          <p:nvPr/>
        </p:nvSpPr>
        <p:spPr>
          <a:xfrm>
            <a:off x="16412739" y="6042283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36" name="Parentesi quadra aperta 35">
            <a:extLst>
              <a:ext uri="{FF2B5EF4-FFF2-40B4-BE49-F238E27FC236}">
                <a16:creationId xmlns:a16="http://schemas.microsoft.com/office/drawing/2014/main" id="{638CB02E-D6B6-1CBD-B074-3F9B3F262EAC}"/>
              </a:ext>
            </a:extLst>
          </p:cNvPr>
          <p:cNvSpPr/>
          <p:nvPr/>
        </p:nvSpPr>
        <p:spPr>
          <a:xfrm rot="10800000">
            <a:off x="15752335" y="3855375"/>
            <a:ext cx="525237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6A6AFE0-623A-32C3-8F9F-AA40BB69CE74}"/>
              </a:ext>
            </a:extLst>
          </p:cNvPr>
          <p:cNvSpPr txBox="1"/>
          <p:nvPr/>
        </p:nvSpPr>
        <p:spPr>
          <a:xfrm>
            <a:off x="16268793" y="5631947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OUTPUT</a:t>
            </a:r>
            <a:endParaRPr lang="it-IT" sz="1600" dirty="0">
              <a:latin typeface="Arial" panose="020B0604020202020204" pitchFamily="34" charset="0"/>
            </a:endParaRPr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F9F43A13-A192-D436-8EC3-17FD750E22B5}"/>
              </a:ext>
            </a:extLst>
          </p:cNvPr>
          <p:cNvCxnSpPr>
            <a:cxnSpLocks/>
            <a:stCxn id="32" idx="1"/>
            <a:endCxn id="31" idx="1"/>
          </p:cNvCxnSpPr>
          <p:nvPr/>
        </p:nvCxnSpPr>
        <p:spPr>
          <a:xfrm>
            <a:off x="13293833" y="6157742"/>
            <a:ext cx="532395" cy="136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38116092-0E84-4C2C-486B-8208FC75C74F}"/>
              </a:ext>
            </a:extLst>
          </p:cNvPr>
          <p:cNvCxnSpPr>
            <a:cxnSpLocks/>
            <a:stCxn id="32" idx="1"/>
            <a:endCxn id="30" idx="1"/>
          </p:cNvCxnSpPr>
          <p:nvPr/>
        </p:nvCxnSpPr>
        <p:spPr>
          <a:xfrm flipV="1">
            <a:off x="13293833" y="6126002"/>
            <a:ext cx="532395" cy="31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1561F445-CE3D-3527-F1DC-FA63F7F73B84}"/>
              </a:ext>
            </a:extLst>
          </p:cNvPr>
          <p:cNvCxnSpPr>
            <a:cxnSpLocks/>
            <a:stCxn id="32" idx="1"/>
            <a:endCxn id="29" idx="1"/>
          </p:cNvCxnSpPr>
          <p:nvPr/>
        </p:nvCxnSpPr>
        <p:spPr>
          <a:xfrm flipV="1">
            <a:off x="13293833" y="4729463"/>
            <a:ext cx="532395" cy="1428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D48A46E-2F70-0816-8F91-AEDECF93876B}"/>
              </a:ext>
            </a:extLst>
          </p:cNvPr>
          <p:cNvCxnSpPr>
            <a:cxnSpLocks/>
            <a:stCxn id="29" idx="3"/>
            <a:endCxn id="36" idx="1"/>
          </p:cNvCxnSpPr>
          <p:nvPr/>
        </p:nvCxnSpPr>
        <p:spPr>
          <a:xfrm>
            <a:off x="15817817" y="4729465"/>
            <a:ext cx="459755" cy="1423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63B83CD0-73AE-95FA-69CB-CA7F8EA8C54E}"/>
              </a:ext>
            </a:extLst>
          </p:cNvPr>
          <p:cNvCxnSpPr>
            <a:cxnSpLocks/>
            <a:stCxn id="30" idx="3"/>
            <a:endCxn id="36" idx="1"/>
          </p:cNvCxnSpPr>
          <p:nvPr/>
        </p:nvCxnSpPr>
        <p:spPr>
          <a:xfrm>
            <a:off x="15817817" y="6126003"/>
            <a:ext cx="459755" cy="27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A0179AB7-B4DE-B7FD-4C59-2B781B3F9567}"/>
              </a:ext>
            </a:extLst>
          </p:cNvPr>
          <p:cNvCxnSpPr>
            <a:cxnSpLocks/>
            <a:stCxn id="31" idx="3"/>
            <a:endCxn id="36" idx="1"/>
          </p:cNvCxnSpPr>
          <p:nvPr/>
        </p:nvCxnSpPr>
        <p:spPr>
          <a:xfrm flipV="1">
            <a:off x="15817820" y="6153313"/>
            <a:ext cx="459753" cy="1369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39E4620-0813-C8A1-4448-638B8730D699}"/>
              </a:ext>
            </a:extLst>
          </p:cNvPr>
          <p:cNvSpPr txBox="1"/>
          <p:nvPr/>
        </p:nvSpPr>
        <p:spPr>
          <a:xfrm>
            <a:off x="4675617" y="8859030"/>
            <a:ext cx="25853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Processo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produttivo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1 </a:t>
            </a:r>
            <a:endParaRPr lang="it-IT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6B659369-94EE-8034-3465-674DFBE8BDD4}"/>
              </a:ext>
            </a:extLst>
          </p:cNvPr>
          <p:cNvSpPr/>
          <p:nvPr/>
        </p:nvSpPr>
        <p:spPr>
          <a:xfrm>
            <a:off x="250399" y="2690237"/>
            <a:ext cx="17754600" cy="7217112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65F081EB-E18B-2B95-A241-C016E68208EC}"/>
              </a:ext>
            </a:extLst>
          </p:cNvPr>
          <p:cNvSpPr/>
          <p:nvPr/>
        </p:nvSpPr>
        <p:spPr>
          <a:xfrm>
            <a:off x="851380" y="3109433"/>
            <a:ext cx="10755017" cy="6429555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50811752">
                  <a:custGeom>
                    <a:avLst/>
                    <a:gdLst>
                      <a:gd name="connsiteX0" fmla="*/ 0 w 10708858"/>
                      <a:gd name="connsiteY0" fmla="*/ 1092222 h 6553200"/>
                      <a:gd name="connsiteX1" fmla="*/ 1092222 w 10708858"/>
                      <a:gd name="connsiteY1" fmla="*/ 0 h 6553200"/>
                      <a:gd name="connsiteX2" fmla="*/ 1747946 w 10708858"/>
                      <a:gd name="connsiteY2" fmla="*/ 0 h 6553200"/>
                      <a:gd name="connsiteX3" fmla="*/ 2233182 w 10708858"/>
                      <a:gd name="connsiteY3" fmla="*/ 0 h 6553200"/>
                      <a:gd name="connsiteX4" fmla="*/ 3059394 w 10708858"/>
                      <a:gd name="connsiteY4" fmla="*/ 0 h 6553200"/>
                      <a:gd name="connsiteX5" fmla="*/ 3800363 w 10708858"/>
                      <a:gd name="connsiteY5" fmla="*/ 0 h 6553200"/>
                      <a:gd name="connsiteX6" fmla="*/ 4626575 w 10708858"/>
                      <a:gd name="connsiteY6" fmla="*/ 0 h 6553200"/>
                      <a:gd name="connsiteX7" fmla="*/ 5452788 w 10708858"/>
                      <a:gd name="connsiteY7" fmla="*/ 0 h 6553200"/>
                      <a:gd name="connsiteX8" fmla="*/ 6193756 w 10708858"/>
                      <a:gd name="connsiteY8" fmla="*/ 0 h 6553200"/>
                      <a:gd name="connsiteX9" fmla="*/ 6764236 w 10708858"/>
                      <a:gd name="connsiteY9" fmla="*/ 0 h 6553200"/>
                      <a:gd name="connsiteX10" fmla="*/ 7505204 w 10708858"/>
                      <a:gd name="connsiteY10" fmla="*/ 0 h 6553200"/>
                      <a:gd name="connsiteX11" fmla="*/ 7990440 w 10708858"/>
                      <a:gd name="connsiteY11" fmla="*/ 0 h 6553200"/>
                      <a:gd name="connsiteX12" fmla="*/ 8390432 w 10708858"/>
                      <a:gd name="connsiteY12" fmla="*/ 0 h 6553200"/>
                      <a:gd name="connsiteX13" fmla="*/ 8790424 w 10708858"/>
                      <a:gd name="connsiteY13" fmla="*/ 0 h 6553200"/>
                      <a:gd name="connsiteX14" fmla="*/ 9616636 w 10708858"/>
                      <a:gd name="connsiteY14" fmla="*/ 0 h 6553200"/>
                      <a:gd name="connsiteX15" fmla="*/ 10708858 w 10708858"/>
                      <a:gd name="connsiteY15" fmla="*/ 1092222 h 6553200"/>
                      <a:gd name="connsiteX16" fmla="*/ 10708858 w 10708858"/>
                      <a:gd name="connsiteY16" fmla="*/ 1716330 h 6553200"/>
                      <a:gd name="connsiteX17" fmla="*/ 10708858 w 10708858"/>
                      <a:gd name="connsiteY17" fmla="*/ 2296750 h 6553200"/>
                      <a:gd name="connsiteX18" fmla="*/ 10708858 w 10708858"/>
                      <a:gd name="connsiteY18" fmla="*/ 3008234 h 6553200"/>
                      <a:gd name="connsiteX19" fmla="*/ 10708858 w 10708858"/>
                      <a:gd name="connsiteY19" fmla="*/ 3719717 h 6553200"/>
                      <a:gd name="connsiteX20" fmla="*/ 10708858 w 10708858"/>
                      <a:gd name="connsiteY20" fmla="*/ 4343825 h 6553200"/>
                      <a:gd name="connsiteX21" fmla="*/ 10708858 w 10708858"/>
                      <a:gd name="connsiteY21" fmla="*/ 5460978 h 6553200"/>
                      <a:gd name="connsiteX22" fmla="*/ 9616636 w 10708858"/>
                      <a:gd name="connsiteY22" fmla="*/ 6553200 h 6553200"/>
                      <a:gd name="connsiteX23" fmla="*/ 9216644 w 10708858"/>
                      <a:gd name="connsiteY23" fmla="*/ 6553200 h 6553200"/>
                      <a:gd name="connsiteX24" fmla="*/ 8731408 w 10708858"/>
                      <a:gd name="connsiteY24" fmla="*/ 6553200 h 6553200"/>
                      <a:gd name="connsiteX25" fmla="*/ 7990440 w 10708858"/>
                      <a:gd name="connsiteY25" fmla="*/ 6553200 h 6553200"/>
                      <a:gd name="connsiteX26" fmla="*/ 7164228 w 10708858"/>
                      <a:gd name="connsiteY26" fmla="*/ 6553200 h 6553200"/>
                      <a:gd name="connsiteX27" fmla="*/ 6764236 w 10708858"/>
                      <a:gd name="connsiteY27" fmla="*/ 6553200 h 6553200"/>
                      <a:gd name="connsiteX28" fmla="*/ 5938023 w 10708858"/>
                      <a:gd name="connsiteY28" fmla="*/ 6553200 h 6553200"/>
                      <a:gd name="connsiteX29" fmla="*/ 5111811 w 10708858"/>
                      <a:gd name="connsiteY29" fmla="*/ 6553200 h 6553200"/>
                      <a:gd name="connsiteX30" fmla="*/ 4285599 w 10708858"/>
                      <a:gd name="connsiteY30" fmla="*/ 6553200 h 6553200"/>
                      <a:gd name="connsiteX31" fmla="*/ 3459386 w 10708858"/>
                      <a:gd name="connsiteY31" fmla="*/ 6553200 h 6553200"/>
                      <a:gd name="connsiteX32" fmla="*/ 2803662 w 10708858"/>
                      <a:gd name="connsiteY32" fmla="*/ 6553200 h 6553200"/>
                      <a:gd name="connsiteX33" fmla="*/ 2403670 w 10708858"/>
                      <a:gd name="connsiteY33" fmla="*/ 6553200 h 6553200"/>
                      <a:gd name="connsiteX34" fmla="*/ 2003679 w 10708858"/>
                      <a:gd name="connsiteY34" fmla="*/ 6553200 h 6553200"/>
                      <a:gd name="connsiteX35" fmla="*/ 1092222 w 10708858"/>
                      <a:gd name="connsiteY35" fmla="*/ 6553200 h 6553200"/>
                      <a:gd name="connsiteX36" fmla="*/ 0 w 10708858"/>
                      <a:gd name="connsiteY36" fmla="*/ 5460978 h 6553200"/>
                      <a:gd name="connsiteX37" fmla="*/ 0 w 10708858"/>
                      <a:gd name="connsiteY37" fmla="*/ 4836870 h 6553200"/>
                      <a:gd name="connsiteX38" fmla="*/ 0 w 10708858"/>
                      <a:gd name="connsiteY38" fmla="*/ 4169074 h 6553200"/>
                      <a:gd name="connsiteX39" fmla="*/ 0 w 10708858"/>
                      <a:gd name="connsiteY39" fmla="*/ 3632342 h 6553200"/>
                      <a:gd name="connsiteX40" fmla="*/ 0 w 10708858"/>
                      <a:gd name="connsiteY40" fmla="*/ 3051921 h 6553200"/>
                      <a:gd name="connsiteX41" fmla="*/ 0 w 10708858"/>
                      <a:gd name="connsiteY41" fmla="*/ 2558876 h 6553200"/>
                      <a:gd name="connsiteX42" fmla="*/ 0 w 10708858"/>
                      <a:gd name="connsiteY42" fmla="*/ 1934768 h 6553200"/>
                      <a:gd name="connsiteX43" fmla="*/ 0 w 10708858"/>
                      <a:gd name="connsiteY43" fmla="*/ 1092222 h 655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0708858" h="6553200" extrusionOk="0">
                        <a:moveTo>
                          <a:pt x="0" y="1092222"/>
                        </a:moveTo>
                        <a:cubicBezTo>
                          <a:pt x="-38103" y="508362"/>
                          <a:pt x="566013" y="-15193"/>
                          <a:pt x="1092222" y="0"/>
                        </a:cubicBezTo>
                        <a:cubicBezTo>
                          <a:pt x="1407370" y="-22646"/>
                          <a:pt x="1477348" y="-16296"/>
                          <a:pt x="1747946" y="0"/>
                        </a:cubicBezTo>
                        <a:cubicBezTo>
                          <a:pt x="2018544" y="16296"/>
                          <a:pt x="2089517" y="22133"/>
                          <a:pt x="2233182" y="0"/>
                        </a:cubicBezTo>
                        <a:cubicBezTo>
                          <a:pt x="2376847" y="-22133"/>
                          <a:pt x="2838170" y="-2422"/>
                          <a:pt x="3059394" y="0"/>
                        </a:cubicBezTo>
                        <a:cubicBezTo>
                          <a:pt x="3280618" y="2422"/>
                          <a:pt x="3593170" y="30278"/>
                          <a:pt x="3800363" y="0"/>
                        </a:cubicBezTo>
                        <a:cubicBezTo>
                          <a:pt x="4007556" y="-30278"/>
                          <a:pt x="4262290" y="-17873"/>
                          <a:pt x="4626575" y="0"/>
                        </a:cubicBezTo>
                        <a:cubicBezTo>
                          <a:pt x="4990860" y="17873"/>
                          <a:pt x="5261862" y="-34335"/>
                          <a:pt x="5452788" y="0"/>
                        </a:cubicBezTo>
                        <a:cubicBezTo>
                          <a:pt x="5643714" y="34335"/>
                          <a:pt x="6036636" y="17101"/>
                          <a:pt x="6193756" y="0"/>
                        </a:cubicBezTo>
                        <a:cubicBezTo>
                          <a:pt x="6350876" y="-17101"/>
                          <a:pt x="6553930" y="-17694"/>
                          <a:pt x="6764236" y="0"/>
                        </a:cubicBezTo>
                        <a:cubicBezTo>
                          <a:pt x="6974542" y="17694"/>
                          <a:pt x="7190910" y="-13400"/>
                          <a:pt x="7505204" y="0"/>
                        </a:cubicBezTo>
                        <a:cubicBezTo>
                          <a:pt x="7819498" y="13400"/>
                          <a:pt x="7872499" y="15213"/>
                          <a:pt x="7990440" y="0"/>
                        </a:cubicBezTo>
                        <a:cubicBezTo>
                          <a:pt x="8108381" y="-15213"/>
                          <a:pt x="8303775" y="-7203"/>
                          <a:pt x="8390432" y="0"/>
                        </a:cubicBezTo>
                        <a:cubicBezTo>
                          <a:pt x="8477089" y="7203"/>
                          <a:pt x="8631991" y="-5841"/>
                          <a:pt x="8790424" y="0"/>
                        </a:cubicBezTo>
                        <a:cubicBezTo>
                          <a:pt x="8948857" y="5841"/>
                          <a:pt x="9380734" y="6570"/>
                          <a:pt x="9616636" y="0"/>
                        </a:cubicBezTo>
                        <a:cubicBezTo>
                          <a:pt x="10280333" y="16371"/>
                          <a:pt x="10659508" y="504080"/>
                          <a:pt x="10708858" y="1092222"/>
                        </a:cubicBezTo>
                        <a:cubicBezTo>
                          <a:pt x="10707780" y="1275413"/>
                          <a:pt x="10704062" y="1434963"/>
                          <a:pt x="10708858" y="1716330"/>
                        </a:cubicBezTo>
                        <a:cubicBezTo>
                          <a:pt x="10713654" y="1997697"/>
                          <a:pt x="10715697" y="2100021"/>
                          <a:pt x="10708858" y="2296750"/>
                        </a:cubicBezTo>
                        <a:cubicBezTo>
                          <a:pt x="10702019" y="2493479"/>
                          <a:pt x="10737359" y="2781242"/>
                          <a:pt x="10708858" y="3008234"/>
                        </a:cubicBezTo>
                        <a:cubicBezTo>
                          <a:pt x="10680357" y="3235226"/>
                          <a:pt x="10731051" y="3473661"/>
                          <a:pt x="10708858" y="3719717"/>
                        </a:cubicBezTo>
                        <a:cubicBezTo>
                          <a:pt x="10686665" y="3965773"/>
                          <a:pt x="10738565" y="4162688"/>
                          <a:pt x="10708858" y="4343825"/>
                        </a:cubicBezTo>
                        <a:cubicBezTo>
                          <a:pt x="10679151" y="4524962"/>
                          <a:pt x="10698987" y="5090078"/>
                          <a:pt x="10708858" y="5460978"/>
                        </a:cubicBezTo>
                        <a:cubicBezTo>
                          <a:pt x="10718403" y="6028216"/>
                          <a:pt x="10162023" y="6467300"/>
                          <a:pt x="9616636" y="6553200"/>
                        </a:cubicBezTo>
                        <a:cubicBezTo>
                          <a:pt x="9469429" y="6567077"/>
                          <a:pt x="9377997" y="6544687"/>
                          <a:pt x="9216644" y="6553200"/>
                        </a:cubicBezTo>
                        <a:cubicBezTo>
                          <a:pt x="9055291" y="6561713"/>
                          <a:pt x="8854139" y="6529406"/>
                          <a:pt x="8731408" y="6553200"/>
                        </a:cubicBezTo>
                        <a:cubicBezTo>
                          <a:pt x="8608677" y="6576994"/>
                          <a:pt x="8139172" y="6575216"/>
                          <a:pt x="7990440" y="6553200"/>
                        </a:cubicBezTo>
                        <a:cubicBezTo>
                          <a:pt x="7841708" y="6531184"/>
                          <a:pt x="7369504" y="6512174"/>
                          <a:pt x="7164228" y="6553200"/>
                        </a:cubicBezTo>
                        <a:cubicBezTo>
                          <a:pt x="6958952" y="6594226"/>
                          <a:pt x="6959915" y="6569939"/>
                          <a:pt x="6764236" y="6553200"/>
                        </a:cubicBezTo>
                        <a:cubicBezTo>
                          <a:pt x="6568557" y="6536461"/>
                          <a:pt x="6328103" y="6577395"/>
                          <a:pt x="5938023" y="6553200"/>
                        </a:cubicBezTo>
                        <a:cubicBezTo>
                          <a:pt x="5547943" y="6529005"/>
                          <a:pt x="5277962" y="6536047"/>
                          <a:pt x="5111811" y="6553200"/>
                        </a:cubicBezTo>
                        <a:cubicBezTo>
                          <a:pt x="4945660" y="6570353"/>
                          <a:pt x="4572461" y="6563224"/>
                          <a:pt x="4285599" y="6553200"/>
                        </a:cubicBezTo>
                        <a:cubicBezTo>
                          <a:pt x="3998737" y="6543176"/>
                          <a:pt x="3776695" y="6526821"/>
                          <a:pt x="3459386" y="6553200"/>
                        </a:cubicBezTo>
                        <a:cubicBezTo>
                          <a:pt x="3142077" y="6579579"/>
                          <a:pt x="3085983" y="6530751"/>
                          <a:pt x="2803662" y="6553200"/>
                        </a:cubicBezTo>
                        <a:cubicBezTo>
                          <a:pt x="2521341" y="6575649"/>
                          <a:pt x="2587960" y="6537839"/>
                          <a:pt x="2403670" y="6553200"/>
                        </a:cubicBezTo>
                        <a:cubicBezTo>
                          <a:pt x="2219380" y="6568561"/>
                          <a:pt x="2153733" y="6568024"/>
                          <a:pt x="2003679" y="6553200"/>
                        </a:cubicBezTo>
                        <a:cubicBezTo>
                          <a:pt x="1853625" y="6538376"/>
                          <a:pt x="1383492" y="6528034"/>
                          <a:pt x="1092222" y="6553200"/>
                        </a:cubicBezTo>
                        <a:cubicBezTo>
                          <a:pt x="577220" y="6584524"/>
                          <a:pt x="99559" y="6148992"/>
                          <a:pt x="0" y="5460978"/>
                        </a:cubicBezTo>
                        <a:cubicBezTo>
                          <a:pt x="13237" y="5324542"/>
                          <a:pt x="-4846" y="5135816"/>
                          <a:pt x="0" y="4836870"/>
                        </a:cubicBezTo>
                        <a:cubicBezTo>
                          <a:pt x="4846" y="4537924"/>
                          <a:pt x="-14337" y="4458720"/>
                          <a:pt x="0" y="4169074"/>
                        </a:cubicBezTo>
                        <a:cubicBezTo>
                          <a:pt x="14337" y="3879428"/>
                          <a:pt x="5166" y="3862374"/>
                          <a:pt x="0" y="3632342"/>
                        </a:cubicBezTo>
                        <a:cubicBezTo>
                          <a:pt x="-5166" y="3402310"/>
                          <a:pt x="-9258" y="3208626"/>
                          <a:pt x="0" y="3051921"/>
                        </a:cubicBezTo>
                        <a:cubicBezTo>
                          <a:pt x="9258" y="2895216"/>
                          <a:pt x="13769" y="2768804"/>
                          <a:pt x="0" y="2558876"/>
                        </a:cubicBezTo>
                        <a:cubicBezTo>
                          <a:pt x="-13769" y="2348949"/>
                          <a:pt x="10502" y="2082703"/>
                          <a:pt x="0" y="1934768"/>
                        </a:cubicBezTo>
                        <a:cubicBezTo>
                          <a:pt x="-10502" y="1786833"/>
                          <a:pt x="34368" y="1483048"/>
                          <a:pt x="0" y="10922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5D52258E-AE84-77F1-E061-8B7A1465E368}"/>
              </a:ext>
            </a:extLst>
          </p:cNvPr>
          <p:cNvSpPr/>
          <p:nvPr/>
        </p:nvSpPr>
        <p:spPr>
          <a:xfrm>
            <a:off x="12172073" y="3109433"/>
            <a:ext cx="5239331" cy="6429555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50811752">
                  <a:custGeom>
                    <a:avLst/>
                    <a:gdLst>
                      <a:gd name="connsiteX0" fmla="*/ 0 w 10708858"/>
                      <a:gd name="connsiteY0" fmla="*/ 1092222 h 6553200"/>
                      <a:gd name="connsiteX1" fmla="*/ 1092222 w 10708858"/>
                      <a:gd name="connsiteY1" fmla="*/ 0 h 6553200"/>
                      <a:gd name="connsiteX2" fmla="*/ 1747946 w 10708858"/>
                      <a:gd name="connsiteY2" fmla="*/ 0 h 6553200"/>
                      <a:gd name="connsiteX3" fmla="*/ 2233182 w 10708858"/>
                      <a:gd name="connsiteY3" fmla="*/ 0 h 6553200"/>
                      <a:gd name="connsiteX4" fmla="*/ 3059394 w 10708858"/>
                      <a:gd name="connsiteY4" fmla="*/ 0 h 6553200"/>
                      <a:gd name="connsiteX5" fmla="*/ 3800363 w 10708858"/>
                      <a:gd name="connsiteY5" fmla="*/ 0 h 6553200"/>
                      <a:gd name="connsiteX6" fmla="*/ 4626575 w 10708858"/>
                      <a:gd name="connsiteY6" fmla="*/ 0 h 6553200"/>
                      <a:gd name="connsiteX7" fmla="*/ 5452788 w 10708858"/>
                      <a:gd name="connsiteY7" fmla="*/ 0 h 6553200"/>
                      <a:gd name="connsiteX8" fmla="*/ 6193756 w 10708858"/>
                      <a:gd name="connsiteY8" fmla="*/ 0 h 6553200"/>
                      <a:gd name="connsiteX9" fmla="*/ 6764236 w 10708858"/>
                      <a:gd name="connsiteY9" fmla="*/ 0 h 6553200"/>
                      <a:gd name="connsiteX10" fmla="*/ 7505204 w 10708858"/>
                      <a:gd name="connsiteY10" fmla="*/ 0 h 6553200"/>
                      <a:gd name="connsiteX11" fmla="*/ 7990440 w 10708858"/>
                      <a:gd name="connsiteY11" fmla="*/ 0 h 6553200"/>
                      <a:gd name="connsiteX12" fmla="*/ 8390432 w 10708858"/>
                      <a:gd name="connsiteY12" fmla="*/ 0 h 6553200"/>
                      <a:gd name="connsiteX13" fmla="*/ 8790424 w 10708858"/>
                      <a:gd name="connsiteY13" fmla="*/ 0 h 6553200"/>
                      <a:gd name="connsiteX14" fmla="*/ 9616636 w 10708858"/>
                      <a:gd name="connsiteY14" fmla="*/ 0 h 6553200"/>
                      <a:gd name="connsiteX15" fmla="*/ 10708858 w 10708858"/>
                      <a:gd name="connsiteY15" fmla="*/ 1092222 h 6553200"/>
                      <a:gd name="connsiteX16" fmla="*/ 10708858 w 10708858"/>
                      <a:gd name="connsiteY16" fmla="*/ 1716330 h 6553200"/>
                      <a:gd name="connsiteX17" fmla="*/ 10708858 w 10708858"/>
                      <a:gd name="connsiteY17" fmla="*/ 2296750 h 6553200"/>
                      <a:gd name="connsiteX18" fmla="*/ 10708858 w 10708858"/>
                      <a:gd name="connsiteY18" fmla="*/ 3008234 h 6553200"/>
                      <a:gd name="connsiteX19" fmla="*/ 10708858 w 10708858"/>
                      <a:gd name="connsiteY19" fmla="*/ 3719717 h 6553200"/>
                      <a:gd name="connsiteX20" fmla="*/ 10708858 w 10708858"/>
                      <a:gd name="connsiteY20" fmla="*/ 4343825 h 6553200"/>
                      <a:gd name="connsiteX21" fmla="*/ 10708858 w 10708858"/>
                      <a:gd name="connsiteY21" fmla="*/ 5460978 h 6553200"/>
                      <a:gd name="connsiteX22" fmla="*/ 9616636 w 10708858"/>
                      <a:gd name="connsiteY22" fmla="*/ 6553200 h 6553200"/>
                      <a:gd name="connsiteX23" fmla="*/ 9216644 w 10708858"/>
                      <a:gd name="connsiteY23" fmla="*/ 6553200 h 6553200"/>
                      <a:gd name="connsiteX24" fmla="*/ 8731408 w 10708858"/>
                      <a:gd name="connsiteY24" fmla="*/ 6553200 h 6553200"/>
                      <a:gd name="connsiteX25" fmla="*/ 7990440 w 10708858"/>
                      <a:gd name="connsiteY25" fmla="*/ 6553200 h 6553200"/>
                      <a:gd name="connsiteX26" fmla="*/ 7164228 w 10708858"/>
                      <a:gd name="connsiteY26" fmla="*/ 6553200 h 6553200"/>
                      <a:gd name="connsiteX27" fmla="*/ 6764236 w 10708858"/>
                      <a:gd name="connsiteY27" fmla="*/ 6553200 h 6553200"/>
                      <a:gd name="connsiteX28" fmla="*/ 5938023 w 10708858"/>
                      <a:gd name="connsiteY28" fmla="*/ 6553200 h 6553200"/>
                      <a:gd name="connsiteX29" fmla="*/ 5111811 w 10708858"/>
                      <a:gd name="connsiteY29" fmla="*/ 6553200 h 6553200"/>
                      <a:gd name="connsiteX30" fmla="*/ 4285599 w 10708858"/>
                      <a:gd name="connsiteY30" fmla="*/ 6553200 h 6553200"/>
                      <a:gd name="connsiteX31" fmla="*/ 3459386 w 10708858"/>
                      <a:gd name="connsiteY31" fmla="*/ 6553200 h 6553200"/>
                      <a:gd name="connsiteX32" fmla="*/ 2803662 w 10708858"/>
                      <a:gd name="connsiteY32" fmla="*/ 6553200 h 6553200"/>
                      <a:gd name="connsiteX33" fmla="*/ 2403670 w 10708858"/>
                      <a:gd name="connsiteY33" fmla="*/ 6553200 h 6553200"/>
                      <a:gd name="connsiteX34" fmla="*/ 2003679 w 10708858"/>
                      <a:gd name="connsiteY34" fmla="*/ 6553200 h 6553200"/>
                      <a:gd name="connsiteX35" fmla="*/ 1092222 w 10708858"/>
                      <a:gd name="connsiteY35" fmla="*/ 6553200 h 6553200"/>
                      <a:gd name="connsiteX36" fmla="*/ 0 w 10708858"/>
                      <a:gd name="connsiteY36" fmla="*/ 5460978 h 6553200"/>
                      <a:gd name="connsiteX37" fmla="*/ 0 w 10708858"/>
                      <a:gd name="connsiteY37" fmla="*/ 4836870 h 6553200"/>
                      <a:gd name="connsiteX38" fmla="*/ 0 w 10708858"/>
                      <a:gd name="connsiteY38" fmla="*/ 4169074 h 6553200"/>
                      <a:gd name="connsiteX39" fmla="*/ 0 w 10708858"/>
                      <a:gd name="connsiteY39" fmla="*/ 3632342 h 6553200"/>
                      <a:gd name="connsiteX40" fmla="*/ 0 w 10708858"/>
                      <a:gd name="connsiteY40" fmla="*/ 3051921 h 6553200"/>
                      <a:gd name="connsiteX41" fmla="*/ 0 w 10708858"/>
                      <a:gd name="connsiteY41" fmla="*/ 2558876 h 6553200"/>
                      <a:gd name="connsiteX42" fmla="*/ 0 w 10708858"/>
                      <a:gd name="connsiteY42" fmla="*/ 1934768 h 6553200"/>
                      <a:gd name="connsiteX43" fmla="*/ 0 w 10708858"/>
                      <a:gd name="connsiteY43" fmla="*/ 1092222 h 655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0708858" h="6553200" extrusionOk="0">
                        <a:moveTo>
                          <a:pt x="0" y="1092222"/>
                        </a:moveTo>
                        <a:cubicBezTo>
                          <a:pt x="-38103" y="508362"/>
                          <a:pt x="566013" y="-15193"/>
                          <a:pt x="1092222" y="0"/>
                        </a:cubicBezTo>
                        <a:cubicBezTo>
                          <a:pt x="1407370" y="-22646"/>
                          <a:pt x="1477348" y="-16296"/>
                          <a:pt x="1747946" y="0"/>
                        </a:cubicBezTo>
                        <a:cubicBezTo>
                          <a:pt x="2018544" y="16296"/>
                          <a:pt x="2089517" y="22133"/>
                          <a:pt x="2233182" y="0"/>
                        </a:cubicBezTo>
                        <a:cubicBezTo>
                          <a:pt x="2376847" y="-22133"/>
                          <a:pt x="2838170" y="-2422"/>
                          <a:pt x="3059394" y="0"/>
                        </a:cubicBezTo>
                        <a:cubicBezTo>
                          <a:pt x="3280618" y="2422"/>
                          <a:pt x="3593170" y="30278"/>
                          <a:pt x="3800363" y="0"/>
                        </a:cubicBezTo>
                        <a:cubicBezTo>
                          <a:pt x="4007556" y="-30278"/>
                          <a:pt x="4262290" y="-17873"/>
                          <a:pt x="4626575" y="0"/>
                        </a:cubicBezTo>
                        <a:cubicBezTo>
                          <a:pt x="4990860" y="17873"/>
                          <a:pt x="5261862" y="-34335"/>
                          <a:pt x="5452788" y="0"/>
                        </a:cubicBezTo>
                        <a:cubicBezTo>
                          <a:pt x="5643714" y="34335"/>
                          <a:pt x="6036636" y="17101"/>
                          <a:pt x="6193756" y="0"/>
                        </a:cubicBezTo>
                        <a:cubicBezTo>
                          <a:pt x="6350876" y="-17101"/>
                          <a:pt x="6553930" y="-17694"/>
                          <a:pt x="6764236" y="0"/>
                        </a:cubicBezTo>
                        <a:cubicBezTo>
                          <a:pt x="6974542" y="17694"/>
                          <a:pt x="7190910" y="-13400"/>
                          <a:pt x="7505204" y="0"/>
                        </a:cubicBezTo>
                        <a:cubicBezTo>
                          <a:pt x="7819498" y="13400"/>
                          <a:pt x="7872499" y="15213"/>
                          <a:pt x="7990440" y="0"/>
                        </a:cubicBezTo>
                        <a:cubicBezTo>
                          <a:pt x="8108381" y="-15213"/>
                          <a:pt x="8303775" y="-7203"/>
                          <a:pt x="8390432" y="0"/>
                        </a:cubicBezTo>
                        <a:cubicBezTo>
                          <a:pt x="8477089" y="7203"/>
                          <a:pt x="8631991" y="-5841"/>
                          <a:pt x="8790424" y="0"/>
                        </a:cubicBezTo>
                        <a:cubicBezTo>
                          <a:pt x="8948857" y="5841"/>
                          <a:pt x="9380734" y="6570"/>
                          <a:pt x="9616636" y="0"/>
                        </a:cubicBezTo>
                        <a:cubicBezTo>
                          <a:pt x="10280333" y="16371"/>
                          <a:pt x="10659508" y="504080"/>
                          <a:pt x="10708858" y="1092222"/>
                        </a:cubicBezTo>
                        <a:cubicBezTo>
                          <a:pt x="10707780" y="1275413"/>
                          <a:pt x="10704062" y="1434963"/>
                          <a:pt x="10708858" y="1716330"/>
                        </a:cubicBezTo>
                        <a:cubicBezTo>
                          <a:pt x="10713654" y="1997697"/>
                          <a:pt x="10715697" y="2100021"/>
                          <a:pt x="10708858" y="2296750"/>
                        </a:cubicBezTo>
                        <a:cubicBezTo>
                          <a:pt x="10702019" y="2493479"/>
                          <a:pt x="10737359" y="2781242"/>
                          <a:pt x="10708858" y="3008234"/>
                        </a:cubicBezTo>
                        <a:cubicBezTo>
                          <a:pt x="10680357" y="3235226"/>
                          <a:pt x="10731051" y="3473661"/>
                          <a:pt x="10708858" y="3719717"/>
                        </a:cubicBezTo>
                        <a:cubicBezTo>
                          <a:pt x="10686665" y="3965773"/>
                          <a:pt x="10738565" y="4162688"/>
                          <a:pt x="10708858" y="4343825"/>
                        </a:cubicBezTo>
                        <a:cubicBezTo>
                          <a:pt x="10679151" y="4524962"/>
                          <a:pt x="10698987" y="5090078"/>
                          <a:pt x="10708858" y="5460978"/>
                        </a:cubicBezTo>
                        <a:cubicBezTo>
                          <a:pt x="10718403" y="6028216"/>
                          <a:pt x="10162023" y="6467300"/>
                          <a:pt x="9616636" y="6553200"/>
                        </a:cubicBezTo>
                        <a:cubicBezTo>
                          <a:pt x="9469429" y="6567077"/>
                          <a:pt x="9377997" y="6544687"/>
                          <a:pt x="9216644" y="6553200"/>
                        </a:cubicBezTo>
                        <a:cubicBezTo>
                          <a:pt x="9055291" y="6561713"/>
                          <a:pt x="8854139" y="6529406"/>
                          <a:pt x="8731408" y="6553200"/>
                        </a:cubicBezTo>
                        <a:cubicBezTo>
                          <a:pt x="8608677" y="6576994"/>
                          <a:pt x="8139172" y="6575216"/>
                          <a:pt x="7990440" y="6553200"/>
                        </a:cubicBezTo>
                        <a:cubicBezTo>
                          <a:pt x="7841708" y="6531184"/>
                          <a:pt x="7369504" y="6512174"/>
                          <a:pt x="7164228" y="6553200"/>
                        </a:cubicBezTo>
                        <a:cubicBezTo>
                          <a:pt x="6958952" y="6594226"/>
                          <a:pt x="6959915" y="6569939"/>
                          <a:pt x="6764236" y="6553200"/>
                        </a:cubicBezTo>
                        <a:cubicBezTo>
                          <a:pt x="6568557" y="6536461"/>
                          <a:pt x="6328103" y="6577395"/>
                          <a:pt x="5938023" y="6553200"/>
                        </a:cubicBezTo>
                        <a:cubicBezTo>
                          <a:pt x="5547943" y="6529005"/>
                          <a:pt x="5277962" y="6536047"/>
                          <a:pt x="5111811" y="6553200"/>
                        </a:cubicBezTo>
                        <a:cubicBezTo>
                          <a:pt x="4945660" y="6570353"/>
                          <a:pt x="4572461" y="6563224"/>
                          <a:pt x="4285599" y="6553200"/>
                        </a:cubicBezTo>
                        <a:cubicBezTo>
                          <a:pt x="3998737" y="6543176"/>
                          <a:pt x="3776695" y="6526821"/>
                          <a:pt x="3459386" y="6553200"/>
                        </a:cubicBezTo>
                        <a:cubicBezTo>
                          <a:pt x="3142077" y="6579579"/>
                          <a:pt x="3085983" y="6530751"/>
                          <a:pt x="2803662" y="6553200"/>
                        </a:cubicBezTo>
                        <a:cubicBezTo>
                          <a:pt x="2521341" y="6575649"/>
                          <a:pt x="2587960" y="6537839"/>
                          <a:pt x="2403670" y="6553200"/>
                        </a:cubicBezTo>
                        <a:cubicBezTo>
                          <a:pt x="2219380" y="6568561"/>
                          <a:pt x="2153733" y="6568024"/>
                          <a:pt x="2003679" y="6553200"/>
                        </a:cubicBezTo>
                        <a:cubicBezTo>
                          <a:pt x="1853625" y="6538376"/>
                          <a:pt x="1383492" y="6528034"/>
                          <a:pt x="1092222" y="6553200"/>
                        </a:cubicBezTo>
                        <a:cubicBezTo>
                          <a:pt x="577220" y="6584524"/>
                          <a:pt x="99559" y="6148992"/>
                          <a:pt x="0" y="5460978"/>
                        </a:cubicBezTo>
                        <a:cubicBezTo>
                          <a:pt x="13237" y="5324542"/>
                          <a:pt x="-4846" y="5135816"/>
                          <a:pt x="0" y="4836870"/>
                        </a:cubicBezTo>
                        <a:cubicBezTo>
                          <a:pt x="4846" y="4537924"/>
                          <a:pt x="-14337" y="4458720"/>
                          <a:pt x="0" y="4169074"/>
                        </a:cubicBezTo>
                        <a:cubicBezTo>
                          <a:pt x="14337" y="3879428"/>
                          <a:pt x="5166" y="3862374"/>
                          <a:pt x="0" y="3632342"/>
                        </a:cubicBezTo>
                        <a:cubicBezTo>
                          <a:pt x="-5166" y="3402310"/>
                          <a:pt x="-9258" y="3208626"/>
                          <a:pt x="0" y="3051921"/>
                        </a:cubicBezTo>
                        <a:cubicBezTo>
                          <a:pt x="9258" y="2895216"/>
                          <a:pt x="13769" y="2768804"/>
                          <a:pt x="0" y="2558876"/>
                        </a:cubicBezTo>
                        <a:cubicBezTo>
                          <a:pt x="-13769" y="2348949"/>
                          <a:pt x="10502" y="2082703"/>
                          <a:pt x="0" y="1934768"/>
                        </a:cubicBezTo>
                        <a:cubicBezTo>
                          <a:pt x="-10502" y="1786833"/>
                          <a:pt x="34368" y="1483048"/>
                          <a:pt x="0" y="10922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BAB0654-2392-43FF-160B-0B8CA42AFCF6}"/>
              </a:ext>
            </a:extLst>
          </p:cNvPr>
          <p:cNvSpPr txBox="1"/>
          <p:nvPr/>
        </p:nvSpPr>
        <p:spPr>
          <a:xfrm>
            <a:off x="13513993" y="8821998"/>
            <a:ext cx="25853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Processo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produttivo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2 </a:t>
            </a:r>
            <a:endParaRPr lang="it-IT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05052FA9-35B5-4FBD-CAA8-D11804E21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5919"/>
          <a:stretch/>
        </p:blipFill>
        <p:spPr>
          <a:xfrm>
            <a:off x="3511034" y="8524617"/>
            <a:ext cx="1004788" cy="886511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9F2E7E54-6BD2-B83A-4985-861F5B6DA7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84" r="15574" b="5240"/>
          <a:stretch/>
        </p:blipFill>
        <p:spPr>
          <a:xfrm>
            <a:off x="12580147" y="8547845"/>
            <a:ext cx="799316" cy="840051"/>
          </a:xfrm>
          <a:prstGeom prst="rect">
            <a:avLst/>
          </a:prstGeom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66000B64-CFC3-7D7F-7EAE-DF91410E6B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28" r="12324" b="5912"/>
          <a:stretch/>
        </p:blipFill>
        <p:spPr>
          <a:xfrm>
            <a:off x="11711244" y="2017188"/>
            <a:ext cx="839165" cy="930057"/>
          </a:xfrm>
          <a:prstGeom prst="rect">
            <a:avLst/>
          </a:prstGeom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89046D3-1E82-ACFF-C072-5FE0194FA14C}"/>
              </a:ext>
            </a:extLst>
          </p:cNvPr>
          <p:cNvSpPr txBox="1"/>
          <p:nvPr/>
        </p:nvSpPr>
        <p:spPr>
          <a:xfrm>
            <a:off x="311472" y="1591792"/>
            <a:ext cx="1956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D1F67E"/>
                </a:highlight>
                <a:latin typeface="Arial" panose="020B0604020202020204" pitchFamily="34" charset="0"/>
              </a:rPr>
              <a:t>SECONDO CASO </a:t>
            </a:r>
            <a:r>
              <a:rPr lang="en-US" sz="2400" dirty="0">
                <a:latin typeface="Arial" panose="020B0604020202020204" pitchFamily="34" charset="0"/>
              </a:rPr>
              <a:t>componenti </a:t>
            </a:r>
            <a:r>
              <a:rPr lang="en-US" sz="2400" dirty="0" err="1">
                <a:latin typeface="Arial" panose="020B0604020202020204" pitchFamily="34" charset="0"/>
              </a:rPr>
              <a:t>innovativi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su</a:t>
            </a:r>
            <a:r>
              <a:rPr lang="en-US" sz="2400" dirty="0">
                <a:latin typeface="Arial" panose="020B0604020202020204" pitchFamily="34" charset="0"/>
              </a:rPr>
              <a:t> due </a:t>
            </a:r>
            <a:r>
              <a:rPr lang="en-US" sz="2400" dirty="0" err="1">
                <a:latin typeface="Arial" panose="020B0604020202020204" pitchFamily="34" charset="0"/>
              </a:rPr>
              <a:t>linee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dello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stesso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processo</a:t>
            </a:r>
            <a:r>
              <a:rPr 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considero</a:t>
            </a:r>
            <a:r>
              <a:rPr lang="it-IT" sz="2400" noProof="1">
                <a:latin typeface="Arial" panose="020B0604020202020204" pitchFamily="34" charset="0"/>
                <a:sym typeface="Wingdings" panose="05000000000000000000" pitchFamily="2" charset="2"/>
              </a:rPr>
              <a:t> le due linee di un solo processo 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6E268C72-D015-864C-9B69-B10F39EF3827}"/>
              </a:ext>
            </a:extLst>
          </p:cNvPr>
          <p:cNvSpPr/>
          <p:nvPr/>
        </p:nvSpPr>
        <p:spPr>
          <a:xfrm>
            <a:off x="2171598" y="5530660"/>
            <a:ext cx="7920079" cy="2951011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35A9B7-1E3B-06FC-8F3D-B4AB3AD3EF7B}"/>
              </a:ext>
            </a:extLst>
          </p:cNvPr>
          <p:cNvSpPr txBox="1"/>
          <p:nvPr/>
        </p:nvSpPr>
        <p:spPr>
          <a:xfrm>
            <a:off x="2438401" y="2317278"/>
            <a:ext cx="9166171" cy="3693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</a:rPr>
              <a:t>STRUTTURA PRODUTTIVA = PROCESSO 1 + PROCESSO 2 + SERVIZI GENERALI</a:t>
            </a:r>
            <a:endParaRPr lang="it-IT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65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AE31055-98BB-C973-0E6E-E7D64400CDBB}"/>
              </a:ext>
            </a:extLst>
          </p:cNvPr>
          <p:cNvSpPr/>
          <p:nvPr/>
        </p:nvSpPr>
        <p:spPr>
          <a:xfrm>
            <a:off x="2260151" y="4324345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1A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720213B-E402-2A4A-3C65-8FCEDCD94B5A}"/>
              </a:ext>
            </a:extLst>
          </p:cNvPr>
          <p:cNvSpPr/>
          <p:nvPr/>
        </p:nvSpPr>
        <p:spPr>
          <a:xfrm>
            <a:off x="4947249" y="4305296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2A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437AEB2-30E4-3586-D387-359B2CDC1F30}"/>
              </a:ext>
            </a:extLst>
          </p:cNvPr>
          <p:cNvSpPr/>
          <p:nvPr/>
        </p:nvSpPr>
        <p:spPr>
          <a:xfrm>
            <a:off x="7580241" y="4267205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3A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38AEB07-E6B1-6A20-C38E-6E16E02E5F6F}"/>
              </a:ext>
            </a:extLst>
          </p:cNvPr>
          <p:cNvSpPr/>
          <p:nvPr/>
        </p:nvSpPr>
        <p:spPr>
          <a:xfrm>
            <a:off x="2279201" y="5752793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</a:rPr>
              <a:t>COMPONENTE 1B</a:t>
            </a:r>
          </a:p>
          <a:p>
            <a:pPr algn="ctr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</a:rPr>
              <a:t>nuovo</a:t>
            </a:r>
            <a:endParaRPr lang="it-IT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EE4A4BE-AEF3-0085-39F5-13D1B85DEE7C}"/>
              </a:ext>
            </a:extLst>
          </p:cNvPr>
          <p:cNvSpPr/>
          <p:nvPr/>
        </p:nvSpPr>
        <p:spPr>
          <a:xfrm>
            <a:off x="4975823" y="5772148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2B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E1E2C6FE-8CA7-9772-EB96-1A0007DB57FD}"/>
              </a:ext>
            </a:extLst>
          </p:cNvPr>
          <p:cNvSpPr/>
          <p:nvPr/>
        </p:nvSpPr>
        <p:spPr>
          <a:xfrm>
            <a:off x="7580241" y="5715008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3B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64D07A4-DC80-2019-7DDF-B0F7C2F90736}"/>
              </a:ext>
            </a:extLst>
          </p:cNvPr>
          <p:cNvSpPr/>
          <p:nvPr/>
        </p:nvSpPr>
        <p:spPr>
          <a:xfrm>
            <a:off x="2260151" y="7196833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1C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9880048-B792-DB87-AEBE-763F8695C13B}"/>
              </a:ext>
            </a:extLst>
          </p:cNvPr>
          <p:cNvSpPr/>
          <p:nvPr/>
        </p:nvSpPr>
        <p:spPr>
          <a:xfrm>
            <a:off x="4994874" y="7239000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</a:rPr>
              <a:t>COMPONENTE 2C</a:t>
            </a:r>
          </a:p>
          <a:p>
            <a:pPr algn="ctr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</a:rPr>
              <a:t>nuovo</a:t>
            </a:r>
            <a:endParaRPr lang="it-IT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25E520B-D441-1973-EE34-545A04147CA8}"/>
              </a:ext>
            </a:extLst>
          </p:cNvPr>
          <p:cNvSpPr/>
          <p:nvPr/>
        </p:nvSpPr>
        <p:spPr>
          <a:xfrm>
            <a:off x="7618341" y="7162809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3C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74E9AC24-51A0-60E6-4557-B1DD5BE5253A}"/>
              </a:ext>
            </a:extLst>
          </p:cNvPr>
          <p:cNvSpPr/>
          <p:nvPr/>
        </p:nvSpPr>
        <p:spPr>
          <a:xfrm>
            <a:off x="4565533" y="4682047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B9F44D3E-F211-98F9-261A-BF1FCD655F3D}"/>
              </a:ext>
            </a:extLst>
          </p:cNvPr>
          <p:cNvSpPr/>
          <p:nvPr/>
        </p:nvSpPr>
        <p:spPr>
          <a:xfrm>
            <a:off x="7191380" y="4643958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C4F0B879-5523-792A-99E5-5B501197574F}"/>
              </a:ext>
            </a:extLst>
          </p:cNvPr>
          <p:cNvSpPr/>
          <p:nvPr/>
        </p:nvSpPr>
        <p:spPr>
          <a:xfrm>
            <a:off x="4565533" y="6053651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6F0A0008-50F9-8AE0-32B0-35DCC8228CA5}"/>
              </a:ext>
            </a:extLst>
          </p:cNvPr>
          <p:cNvSpPr/>
          <p:nvPr/>
        </p:nvSpPr>
        <p:spPr>
          <a:xfrm>
            <a:off x="7191380" y="6015562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A1E7407B-B51D-8FEA-6FDD-CEA7C179ECCE}"/>
              </a:ext>
            </a:extLst>
          </p:cNvPr>
          <p:cNvSpPr/>
          <p:nvPr/>
        </p:nvSpPr>
        <p:spPr>
          <a:xfrm>
            <a:off x="4565533" y="7606223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642C4999-C38E-C860-9858-B67E37CB4575}"/>
              </a:ext>
            </a:extLst>
          </p:cNvPr>
          <p:cNvSpPr/>
          <p:nvPr/>
        </p:nvSpPr>
        <p:spPr>
          <a:xfrm>
            <a:off x="7191380" y="7568134"/>
            <a:ext cx="244067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3" name="Parentesi quadra aperta 22">
            <a:extLst>
              <a:ext uri="{FF2B5EF4-FFF2-40B4-BE49-F238E27FC236}">
                <a16:creationId xmlns:a16="http://schemas.microsoft.com/office/drawing/2014/main" id="{E114DBC8-2D10-5C3C-B8E4-5FC19F761968}"/>
              </a:ext>
            </a:extLst>
          </p:cNvPr>
          <p:cNvSpPr/>
          <p:nvPr/>
        </p:nvSpPr>
        <p:spPr>
          <a:xfrm>
            <a:off x="2062123" y="3863448"/>
            <a:ext cx="525237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quadra aperta 23">
            <a:extLst>
              <a:ext uri="{FF2B5EF4-FFF2-40B4-BE49-F238E27FC236}">
                <a16:creationId xmlns:a16="http://schemas.microsoft.com/office/drawing/2014/main" id="{78A36C4A-00A2-7885-A079-E904DE8FF389}"/>
              </a:ext>
            </a:extLst>
          </p:cNvPr>
          <p:cNvSpPr/>
          <p:nvPr/>
        </p:nvSpPr>
        <p:spPr>
          <a:xfrm rot="10800000">
            <a:off x="9623319" y="3859799"/>
            <a:ext cx="525237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7882D2AD-66F7-0DFA-6311-187FFC04E06A}"/>
              </a:ext>
            </a:extLst>
          </p:cNvPr>
          <p:cNvSpPr/>
          <p:nvPr/>
        </p:nvSpPr>
        <p:spPr>
          <a:xfrm>
            <a:off x="980682" y="6090478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B79A0031-36EF-8676-291A-9ADBC9AF1BDE}"/>
              </a:ext>
            </a:extLst>
          </p:cNvPr>
          <p:cNvSpPr/>
          <p:nvPr/>
        </p:nvSpPr>
        <p:spPr>
          <a:xfrm>
            <a:off x="10287306" y="6002087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3F36E00-CAD2-8A95-F930-748FB08F1504}"/>
              </a:ext>
            </a:extLst>
          </p:cNvPr>
          <p:cNvSpPr txBox="1"/>
          <p:nvPr/>
        </p:nvSpPr>
        <p:spPr>
          <a:xfrm>
            <a:off x="924301" y="5667292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INPUT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7E89C3F-47C7-D4E8-FF2A-EDC596FEB060}"/>
              </a:ext>
            </a:extLst>
          </p:cNvPr>
          <p:cNvSpPr txBox="1"/>
          <p:nvPr/>
        </p:nvSpPr>
        <p:spPr>
          <a:xfrm>
            <a:off x="10273398" y="5632251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OUTPUT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7CA6138-ECFC-4039-7366-E902D4F3E3CA}"/>
              </a:ext>
            </a:extLst>
          </p:cNvPr>
          <p:cNvSpPr/>
          <p:nvPr/>
        </p:nvSpPr>
        <p:spPr>
          <a:xfrm>
            <a:off x="13826227" y="4271541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1D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5619A3D0-C3EC-AB32-C620-B58DFFA6572D}"/>
              </a:ext>
            </a:extLst>
          </p:cNvPr>
          <p:cNvSpPr/>
          <p:nvPr/>
        </p:nvSpPr>
        <p:spPr>
          <a:xfrm>
            <a:off x="13826227" y="5668080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</a:rPr>
              <a:t>COMPONENTE 1E</a:t>
            </a:r>
          </a:p>
          <a:p>
            <a:pPr algn="ctr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</a:rPr>
              <a:t>nuovo</a:t>
            </a:r>
            <a:endParaRPr lang="it-IT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1077D43B-0373-7669-26EA-BC7592CECD10}"/>
              </a:ext>
            </a:extLst>
          </p:cNvPr>
          <p:cNvSpPr/>
          <p:nvPr/>
        </p:nvSpPr>
        <p:spPr>
          <a:xfrm>
            <a:off x="13826229" y="7064617"/>
            <a:ext cx="1991591" cy="915843"/>
          </a:xfrm>
          <a:prstGeom prst="roundRect">
            <a:avLst/>
          </a:prstGeom>
          <a:ln>
            <a:solidFill>
              <a:srgbClr val="5FA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COMPONENTE 1F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2" name="Parentesi quadra aperta 31">
            <a:extLst>
              <a:ext uri="{FF2B5EF4-FFF2-40B4-BE49-F238E27FC236}">
                <a16:creationId xmlns:a16="http://schemas.microsoft.com/office/drawing/2014/main" id="{2884F1B6-082C-CFE5-7A7A-88489047D9EA}"/>
              </a:ext>
            </a:extLst>
          </p:cNvPr>
          <p:cNvSpPr/>
          <p:nvPr/>
        </p:nvSpPr>
        <p:spPr>
          <a:xfrm>
            <a:off x="13293832" y="3859803"/>
            <a:ext cx="525237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EC2AD202-4587-F9B3-2C87-7020333DE333}"/>
              </a:ext>
            </a:extLst>
          </p:cNvPr>
          <p:cNvSpPr/>
          <p:nvPr/>
        </p:nvSpPr>
        <p:spPr>
          <a:xfrm>
            <a:off x="12491670" y="6015562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801C1FB-4B31-BA7A-21DD-C1A79FC6F14B}"/>
              </a:ext>
            </a:extLst>
          </p:cNvPr>
          <p:cNvSpPr txBox="1"/>
          <p:nvPr/>
        </p:nvSpPr>
        <p:spPr>
          <a:xfrm>
            <a:off x="12354701" y="5632251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INPUT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B2A72FB2-016D-372A-68A4-0536D72236B1}"/>
              </a:ext>
            </a:extLst>
          </p:cNvPr>
          <p:cNvSpPr/>
          <p:nvPr/>
        </p:nvSpPr>
        <p:spPr>
          <a:xfrm>
            <a:off x="16412739" y="6042283"/>
            <a:ext cx="646940" cy="199820"/>
          </a:xfrm>
          <a:prstGeom prst="rightArrow">
            <a:avLst/>
          </a:prstGeom>
          <a:solidFill>
            <a:srgbClr val="5FAE37"/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5FAE37"/>
                </a:solidFill>
              </a:ln>
              <a:solidFill>
                <a:srgbClr val="5FAE37"/>
              </a:solidFill>
            </a:endParaRPr>
          </a:p>
        </p:txBody>
      </p:sp>
      <p:sp>
        <p:nvSpPr>
          <p:cNvPr id="36" name="Parentesi quadra aperta 35">
            <a:extLst>
              <a:ext uri="{FF2B5EF4-FFF2-40B4-BE49-F238E27FC236}">
                <a16:creationId xmlns:a16="http://schemas.microsoft.com/office/drawing/2014/main" id="{638CB02E-D6B6-1CBD-B074-3F9B3F262EAC}"/>
              </a:ext>
            </a:extLst>
          </p:cNvPr>
          <p:cNvSpPr/>
          <p:nvPr/>
        </p:nvSpPr>
        <p:spPr>
          <a:xfrm rot="10800000">
            <a:off x="15752335" y="3855375"/>
            <a:ext cx="525237" cy="45958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6A6AFE0-623A-32C3-8F9F-AA40BB69CE74}"/>
              </a:ext>
            </a:extLst>
          </p:cNvPr>
          <p:cNvSpPr txBox="1"/>
          <p:nvPr/>
        </p:nvSpPr>
        <p:spPr>
          <a:xfrm>
            <a:off x="16268793" y="5631947"/>
            <a:ext cx="136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OUTPUT</a:t>
            </a:r>
            <a:endParaRPr lang="it-IT" sz="1600" dirty="0">
              <a:latin typeface="Arial" panose="020B0604020202020204" pitchFamily="34" charset="0"/>
            </a:endParaRPr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F9F43A13-A192-D436-8EC3-17FD750E22B5}"/>
              </a:ext>
            </a:extLst>
          </p:cNvPr>
          <p:cNvCxnSpPr>
            <a:cxnSpLocks/>
            <a:stCxn id="32" idx="1"/>
            <a:endCxn id="31" idx="1"/>
          </p:cNvCxnSpPr>
          <p:nvPr/>
        </p:nvCxnSpPr>
        <p:spPr>
          <a:xfrm>
            <a:off x="13293833" y="6157742"/>
            <a:ext cx="532395" cy="136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38116092-0E84-4C2C-486B-8208FC75C74F}"/>
              </a:ext>
            </a:extLst>
          </p:cNvPr>
          <p:cNvCxnSpPr>
            <a:cxnSpLocks/>
            <a:stCxn id="32" idx="1"/>
            <a:endCxn id="30" idx="1"/>
          </p:cNvCxnSpPr>
          <p:nvPr/>
        </p:nvCxnSpPr>
        <p:spPr>
          <a:xfrm flipV="1">
            <a:off x="13293833" y="6126002"/>
            <a:ext cx="532395" cy="31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1561F445-CE3D-3527-F1DC-FA63F7F73B84}"/>
              </a:ext>
            </a:extLst>
          </p:cNvPr>
          <p:cNvCxnSpPr>
            <a:cxnSpLocks/>
            <a:stCxn id="32" idx="1"/>
            <a:endCxn id="29" idx="1"/>
          </p:cNvCxnSpPr>
          <p:nvPr/>
        </p:nvCxnSpPr>
        <p:spPr>
          <a:xfrm flipV="1">
            <a:off x="13293833" y="4729463"/>
            <a:ext cx="532395" cy="1428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D48A46E-2F70-0816-8F91-AEDECF93876B}"/>
              </a:ext>
            </a:extLst>
          </p:cNvPr>
          <p:cNvCxnSpPr>
            <a:cxnSpLocks/>
            <a:stCxn id="29" idx="3"/>
            <a:endCxn id="36" idx="1"/>
          </p:cNvCxnSpPr>
          <p:nvPr/>
        </p:nvCxnSpPr>
        <p:spPr>
          <a:xfrm>
            <a:off x="15817817" y="4729465"/>
            <a:ext cx="459755" cy="1423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63B83CD0-73AE-95FA-69CB-CA7F8EA8C54E}"/>
              </a:ext>
            </a:extLst>
          </p:cNvPr>
          <p:cNvCxnSpPr>
            <a:cxnSpLocks/>
            <a:stCxn id="30" idx="3"/>
            <a:endCxn id="36" idx="1"/>
          </p:cNvCxnSpPr>
          <p:nvPr/>
        </p:nvCxnSpPr>
        <p:spPr>
          <a:xfrm>
            <a:off x="15817817" y="6126003"/>
            <a:ext cx="459755" cy="27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A0179AB7-B4DE-B7FD-4C59-2B781B3F9567}"/>
              </a:ext>
            </a:extLst>
          </p:cNvPr>
          <p:cNvCxnSpPr>
            <a:cxnSpLocks/>
            <a:stCxn id="31" idx="3"/>
            <a:endCxn id="36" idx="1"/>
          </p:cNvCxnSpPr>
          <p:nvPr/>
        </p:nvCxnSpPr>
        <p:spPr>
          <a:xfrm flipV="1">
            <a:off x="15817820" y="6153313"/>
            <a:ext cx="459753" cy="1369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39E4620-0813-C8A1-4448-638B8730D699}"/>
              </a:ext>
            </a:extLst>
          </p:cNvPr>
          <p:cNvSpPr txBox="1"/>
          <p:nvPr/>
        </p:nvSpPr>
        <p:spPr>
          <a:xfrm>
            <a:off x="4675617" y="8859030"/>
            <a:ext cx="25853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Processo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produttivo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1 </a:t>
            </a:r>
            <a:endParaRPr lang="it-IT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6B659369-94EE-8034-3465-674DFBE8BDD4}"/>
              </a:ext>
            </a:extLst>
          </p:cNvPr>
          <p:cNvSpPr/>
          <p:nvPr/>
        </p:nvSpPr>
        <p:spPr>
          <a:xfrm>
            <a:off x="250399" y="2690237"/>
            <a:ext cx="17754600" cy="7217112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65F081EB-E18B-2B95-A241-C016E68208EC}"/>
              </a:ext>
            </a:extLst>
          </p:cNvPr>
          <p:cNvSpPr/>
          <p:nvPr/>
        </p:nvSpPr>
        <p:spPr>
          <a:xfrm>
            <a:off x="851380" y="3109433"/>
            <a:ext cx="10755017" cy="6429555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50811752">
                  <a:custGeom>
                    <a:avLst/>
                    <a:gdLst>
                      <a:gd name="connsiteX0" fmla="*/ 0 w 10708858"/>
                      <a:gd name="connsiteY0" fmla="*/ 1092222 h 6553200"/>
                      <a:gd name="connsiteX1" fmla="*/ 1092222 w 10708858"/>
                      <a:gd name="connsiteY1" fmla="*/ 0 h 6553200"/>
                      <a:gd name="connsiteX2" fmla="*/ 1747946 w 10708858"/>
                      <a:gd name="connsiteY2" fmla="*/ 0 h 6553200"/>
                      <a:gd name="connsiteX3" fmla="*/ 2233182 w 10708858"/>
                      <a:gd name="connsiteY3" fmla="*/ 0 h 6553200"/>
                      <a:gd name="connsiteX4" fmla="*/ 3059394 w 10708858"/>
                      <a:gd name="connsiteY4" fmla="*/ 0 h 6553200"/>
                      <a:gd name="connsiteX5" fmla="*/ 3800363 w 10708858"/>
                      <a:gd name="connsiteY5" fmla="*/ 0 h 6553200"/>
                      <a:gd name="connsiteX6" fmla="*/ 4626575 w 10708858"/>
                      <a:gd name="connsiteY6" fmla="*/ 0 h 6553200"/>
                      <a:gd name="connsiteX7" fmla="*/ 5452788 w 10708858"/>
                      <a:gd name="connsiteY7" fmla="*/ 0 h 6553200"/>
                      <a:gd name="connsiteX8" fmla="*/ 6193756 w 10708858"/>
                      <a:gd name="connsiteY8" fmla="*/ 0 h 6553200"/>
                      <a:gd name="connsiteX9" fmla="*/ 6764236 w 10708858"/>
                      <a:gd name="connsiteY9" fmla="*/ 0 h 6553200"/>
                      <a:gd name="connsiteX10" fmla="*/ 7505204 w 10708858"/>
                      <a:gd name="connsiteY10" fmla="*/ 0 h 6553200"/>
                      <a:gd name="connsiteX11" fmla="*/ 7990440 w 10708858"/>
                      <a:gd name="connsiteY11" fmla="*/ 0 h 6553200"/>
                      <a:gd name="connsiteX12" fmla="*/ 8390432 w 10708858"/>
                      <a:gd name="connsiteY12" fmla="*/ 0 h 6553200"/>
                      <a:gd name="connsiteX13" fmla="*/ 8790424 w 10708858"/>
                      <a:gd name="connsiteY13" fmla="*/ 0 h 6553200"/>
                      <a:gd name="connsiteX14" fmla="*/ 9616636 w 10708858"/>
                      <a:gd name="connsiteY14" fmla="*/ 0 h 6553200"/>
                      <a:gd name="connsiteX15" fmla="*/ 10708858 w 10708858"/>
                      <a:gd name="connsiteY15" fmla="*/ 1092222 h 6553200"/>
                      <a:gd name="connsiteX16" fmla="*/ 10708858 w 10708858"/>
                      <a:gd name="connsiteY16" fmla="*/ 1716330 h 6553200"/>
                      <a:gd name="connsiteX17" fmla="*/ 10708858 w 10708858"/>
                      <a:gd name="connsiteY17" fmla="*/ 2296750 h 6553200"/>
                      <a:gd name="connsiteX18" fmla="*/ 10708858 w 10708858"/>
                      <a:gd name="connsiteY18" fmla="*/ 3008234 h 6553200"/>
                      <a:gd name="connsiteX19" fmla="*/ 10708858 w 10708858"/>
                      <a:gd name="connsiteY19" fmla="*/ 3719717 h 6553200"/>
                      <a:gd name="connsiteX20" fmla="*/ 10708858 w 10708858"/>
                      <a:gd name="connsiteY20" fmla="*/ 4343825 h 6553200"/>
                      <a:gd name="connsiteX21" fmla="*/ 10708858 w 10708858"/>
                      <a:gd name="connsiteY21" fmla="*/ 5460978 h 6553200"/>
                      <a:gd name="connsiteX22" fmla="*/ 9616636 w 10708858"/>
                      <a:gd name="connsiteY22" fmla="*/ 6553200 h 6553200"/>
                      <a:gd name="connsiteX23" fmla="*/ 9216644 w 10708858"/>
                      <a:gd name="connsiteY23" fmla="*/ 6553200 h 6553200"/>
                      <a:gd name="connsiteX24" fmla="*/ 8731408 w 10708858"/>
                      <a:gd name="connsiteY24" fmla="*/ 6553200 h 6553200"/>
                      <a:gd name="connsiteX25" fmla="*/ 7990440 w 10708858"/>
                      <a:gd name="connsiteY25" fmla="*/ 6553200 h 6553200"/>
                      <a:gd name="connsiteX26" fmla="*/ 7164228 w 10708858"/>
                      <a:gd name="connsiteY26" fmla="*/ 6553200 h 6553200"/>
                      <a:gd name="connsiteX27" fmla="*/ 6764236 w 10708858"/>
                      <a:gd name="connsiteY27" fmla="*/ 6553200 h 6553200"/>
                      <a:gd name="connsiteX28" fmla="*/ 5938023 w 10708858"/>
                      <a:gd name="connsiteY28" fmla="*/ 6553200 h 6553200"/>
                      <a:gd name="connsiteX29" fmla="*/ 5111811 w 10708858"/>
                      <a:gd name="connsiteY29" fmla="*/ 6553200 h 6553200"/>
                      <a:gd name="connsiteX30" fmla="*/ 4285599 w 10708858"/>
                      <a:gd name="connsiteY30" fmla="*/ 6553200 h 6553200"/>
                      <a:gd name="connsiteX31" fmla="*/ 3459386 w 10708858"/>
                      <a:gd name="connsiteY31" fmla="*/ 6553200 h 6553200"/>
                      <a:gd name="connsiteX32" fmla="*/ 2803662 w 10708858"/>
                      <a:gd name="connsiteY32" fmla="*/ 6553200 h 6553200"/>
                      <a:gd name="connsiteX33" fmla="*/ 2403670 w 10708858"/>
                      <a:gd name="connsiteY33" fmla="*/ 6553200 h 6553200"/>
                      <a:gd name="connsiteX34" fmla="*/ 2003679 w 10708858"/>
                      <a:gd name="connsiteY34" fmla="*/ 6553200 h 6553200"/>
                      <a:gd name="connsiteX35" fmla="*/ 1092222 w 10708858"/>
                      <a:gd name="connsiteY35" fmla="*/ 6553200 h 6553200"/>
                      <a:gd name="connsiteX36" fmla="*/ 0 w 10708858"/>
                      <a:gd name="connsiteY36" fmla="*/ 5460978 h 6553200"/>
                      <a:gd name="connsiteX37" fmla="*/ 0 w 10708858"/>
                      <a:gd name="connsiteY37" fmla="*/ 4836870 h 6553200"/>
                      <a:gd name="connsiteX38" fmla="*/ 0 w 10708858"/>
                      <a:gd name="connsiteY38" fmla="*/ 4169074 h 6553200"/>
                      <a:gd name="connsiteX39" fmla="*/ 0 w 10708858"/>
                      <a:gd name="connsiteY39" fmla="*/ 3632342 h 6553200"/>
                      <a:gd name="connsiteX40" fmla="*/ 0 w 10708858"/>
                      <a:gd name="connsiteY40" fmla="*/ 3051921 h 6553200"/>
                      <a:gd name="connsiteX41" fmla="*/ 0 w 10708858"/>
                      <a:gd name="connsiteY41" fmla="*/ 2558876 h 6553200"/>
                      <a:gd name="connsiteX42" fmla="*/ 0 w 10708858"/>
                      <a:gd name="connsiteY42" fmla="*/ 1934768 h 6553200"/>
                      <a:gd name="connsiteX43" fmla="*/ 0 w 10708858"/>
                      <a:gd name="connsiteY43" fmla="*/ 1092222 h 655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0708858" h="6553200" extrusionOk="0">
                        <a:moveTo>
                          <a:pt x="0" y="1092222"/>
                        </a:moveTo>
                        <a:cubicBezTo>
                          <a:pt x="-38103" y="508362"/>
                          <a:pt x="566013" y="-15193"/>
                          <a:pt x="1092222" y="0"/>
                        </a:cubicBezTo>
                        <a:cubicBezTo>
                          <a:pt x="1407370" y="-22646"/>
                          <a:pt x="1477348" y="-16296"/>
                          <a:pt x="1747946" y="0"/>
                        </a:cubicBezTo>
                        <a:cubicBezTo>
                          <a:pt x="2018544" y="16296"/>
                          <a:pt x="2089517" y="22133"/>
                          <a:pt x="2233182" y="0"/>
                        </a:cubicBezTo>
                        <a:cubicBezTo>
                          <a:pt x="2376847" y="-22133"/>
                          <a:pt x="2838170" y="-2422"/>
                          <a:pt x="3059394" y="0"/>
                        </a:cubicBezTo>
                        <a:cubicBezTo>
                          <a:pt x="3280618" y="2422"/>
                          <a:pt x="3593170" y="30278"/>
                          <a:pt x="3800363" y="0"/>
                        </a:cubicBezTo>
                        <a:cubicBezTo>
                          <a:pt x="4007556" y="-30278"/>
                          <a:pt x="4262290" y="-17873"/>
                          <a:pt x="4626575" y="0"/>
                        </a:cubicBezTo>
                        <a:cubicBezTo>
                          <a:pt x="4990860" y="17873"/>
                          <a:pt x="5261862" y="-34335"/>
                          <a:pt x="5452788" y="0"/>
                        </a:cubicBezTo>
                        <a:cubicBezTo>
                          <a:pt x="5643714" y="34335"/>
                          <a:pt x="6036636" y="17101"/>
                          <a:pt x="6193756" y="0"/>
                        </a:cubicBezTo>
                        <a:cubicBezTo>
                          <a:pt x="6350876" y="-17101"/>
                          <a:pt x="6553930" y="-17694"/>
                          <a:pt x="6764236" y="0"/>
                        </a:cubicBezTo>
                        <a:cubicBezTo>
                          <a:pt x="6974542" y="17694"/>
                          <a:pt x="7190910" y="-13400"/>
                          <a:pt x="7505204" y="0"/>
                        </a:cubicBezTo>
                        <a:cubicBezTo>
                          <a:pt x="7819498" y="13400"/>
                          <a:pt x="7872499" y="15213"/>
                          <a:pt x="7990440" y="0"/>
                        </a:cubicBezTo>
                        <a:cubicBezTo>
                          <a:pt x="8108381" y="-15213"/>
                          <a:pt x="8303775" y="-7203"/>
                          <a:pt x="8390432" y="0"/>
                        </a:cubicBezTo>
                        <a:cubicBezTo>
                          <a:pt x="8477089" y="7203"/>
                          <a:pt x="8631991" y="-5841"/>
                          <a:pt x="8790424" y="0"/>
                        </a:cubicBezTo>
                        <a:cubicBezTo>
                          <a:pt x="8948857" y="5841"/>
                          <a:pt x="9380734" y="6570"/>
                          <a:pt x="9616636" y="0"/>
                        </a:cubicBezTo>
                        <a:cubicBezTo>
                          <a:pt x="10280333" y="16371"/>
                          <a:pt x="10659508" y="504080"/>
                          <a:pt x="10708858" y="1092222"/>
                        </a:cubicBezTo>
                        <a:cubicBezTo>
                          <a:pt x="10707780" y="1275413"/>
                          <a:pt x="10704062" y="1434963"/>
                          <a:pt x="10708858" y="1716330"/>
                        </a:cubicBezTo>
                        <a:cubicBezTo>
                          <a:pt x="10713654" y="1997697"/>
                          <a:pt x="10715697" y="2100021"/>
                          <a:pt x="10708858" y="2296750"/>
                        </a:cubicBezTo>
                        <a:cubicBezTo>
                          <a:pt x="10702019" y="2493479"/>
                          <a:pt x="10737359" y="2781242"/>
                          <a:pt x="10708858" y="3008234"/>
                        </a:cubicBezTo>
                        <a:cubicBezTo>
                          <a:pt x="10680357" y="3235226"/>
                          <a:pt x="10731051" y="3473661"/>
                          <a:pt x="10708858" y="3719717"/>
                        </a:cubicBezTo>
                        <a:cubicBezTo>
                          <a:pt x="10686665" y="3965773"/>
                          <a:pt x="10738565" y="4162688"/>
                          <a:pt x="10708858" y="4343825"/>
                        </a:cubicBezTo>
                        <a:cubicBezTo>
                          <a:pt x="10679151" y="4524962"/>
                          <a:pt x="10698987" y="5090078"/>
                          <a:pt x="10708858" y="5460978"/>
                        </a:cubicBezTo>
                        <a:cubicBezTo>
                          <a:pt x="10718403" y="6028216"/>
                          <a:pt x="10162023" y="6467300"/>
                          <a:pt x="9616636" y="6553200"/>
                        </a:cubicBezTo>
                        <a:cubicBezTo>
                          <a:pt x="9469429" y="6567077"/>
                          <a:pt x="9377997" y="6544687"/>
                          <a:pt x="9216644" y="6553200"/>
                        </a:cubicBezTo>
                        <a:cubicBezTo>
                          <a:pt x="9055291" y="6561713"/>
                          <a:pt x="8854139" y="6529406"/>
                          <a:pt x="8731408" y="6553200"/>
                        </a:cubicBezTo>
                        <a:cubicBezTo>
                          <a:pt x="8608677" y="6576994"/>
                          <a:pt x="8139172" y="6575216"/>
                          <a:pt x="7990440" y="6553200"/>
                        </a:cubicBezTo>
                        <a:cubicBezTo>
                          <a:pt x="7841708" y="6531184"/>
                          <a:pt x="7369504" y="6512174"/>
                          <a:pt x="7164228" y="6553200"/>
                        </a:cubicBezTo>
                        <a:cubicBezTo>
                          <a:pt x="6958952" y="6594226"/>
                          <a:pt x="6959915" y="6569939"/>
                          <a:pt x="6764236" y="6553200"/>
                        </a:cubicBezTo>
                        <a:cubicBezTo>
                          <a:pt x="6568557" y="6536461"/>
                          <a:pt x="6328103" y="6577395"/>
                          <a:pt x="5938023" y="6553200"/>
                        </a:cubicBezTo>
                        <a:cubicBezTo>
                          <a:pt x="5547943" y="6529005"/>
                          <a:pt x="5277962" y="6536047"/>
                          <a:pt x="5111811" y="6553200"/>
                        </a:cubicBezTo>
                        <a:cubicBezTo>
                          <a:pt x="4945660" y="6570353"/>
                          <a:pt x="4572461" y="6563224"/>
                          <a:pt x="4285599" y="6553200"/>
                        </a:cubicBezTo>
                        <a:cubicBezTo>
                          <a:pt x="3998737" y="6543176"/>
                          <a:pt x="3776695" y="6526821"/>
                          <a:pt x="3459386" y="6553200"/>
                        </a:cubicBezTo>
                        <a:cubicBezTo>
                          <a:pt x="3142077" y="6579579"/>
                          <a:pt x="3085983" y="6530751"/>
                          <a:pt x="2803662" y="6553200"/>
                        </a:cubicBezTo>
                        <a:cubicBezTo>
                          <a:pt x="2521341" y="6575649"/>
                          <a:pt x="2587960" y="6537839"/>
                          <a:pt x="2403670" y="6553200"/>
                        </a:cubicBezTo>
                        <a:cubicBezTo>
                          <a:pt x="2219380" y="6568561"/>
                          <a:pt x="2153733" y="6568024"/>
                          <a:pt x="2003679" y="6553200"/>
                        </a:cubicBezTo>
                        <a:cubicBezTo>
                          <a:pt x="1853625" y="6538376"/>
                          <a:pt x="1383492" y="6528034"/>
                          <a:pt x="1092222" y="6553200"/>
                        </a:cubicBezTo>
                        <a:cubicBezTo>
                          <a:pt x="577220" y="6584524"/>
                          <a:pt x="99559" y="6148992"/>
                          <a:pt x="0" y="5460978"/>
                        </a:cubicBezTo>
                        <a:cubicBezTo>
                          <a:pt x="13237" y="5324542"/>
                          <a:pt x="-4846" y="5135816"/>
                          <a:pt x="0" y="4836870"/>
                        </a:cubicBezTo>
                        <a:cubicBezTo>
                          <a:pt x="4846" y="4537924"/>
                          <a:pt x="-14337" y="4458720"/>
                          <a:pt x="0" y="4169074"/>
                        </a:cubicBezTo>
                        <a:cubicBezTo>
                          <a:pt x="14337" y="3879428"/>
                          <a:pt x="5166" y="3862374"/>
                          <a:pt x="0" y="3632342"/>
                        </a:cubicBezTo>
                        <a:cubicBezTo>
                          <a:pt x="-5166" y="3402310"/>
                          <a:pt x="-9258" y="3208626"/>
                          <a:pt x="0" y="3051921"/>
                        </a:cubicBezTo>
                        <a:cubicBezTo>
                          <a:pt x="9258" y="2895216"/>
                          <a:pt x="13769" y="2768804"/>
                          <a:pt x="0" y="2558876"/>
                        </a:cubicBezTo>
                        <a:cubicBezTo>
                          <a:pt x="-13769" y="2348949"/>
                          <a:pt x="10502" y="2082703"/>
                          <a:pt x="0" y="1934768"/>
                        </a:cubicBezTo>
                        <a:cubicBezTo>
                          <a:pt x="-10502" y="1786833"/>
                          <a:pt x="34368" y="1483048"/>
                          <a:pt x="0" y="10922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5D52258E-AE84-77F1-E061-8B7A1465E368}"/>
              </a:ext>
            </a:extLst>
          </p:cNvPr>
          <p:cNvSpPr/>
          <p:nvPr/>
        </p:nvSpPr>
        <p:spPr>
          <a:xfrm>
            <a:off x="12172073" y="3109433"/>
            <a:ext cx="5239331" cy="6429555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50811752">
                  <a:custGeom>
                    <a:avLst/>
                    <a:gdLst>
                      <a:gd name="connsiteX0" fmla="*/ 0 w 10708858"/>
                      <a:gd name="connsiteY0" fmla="*/ 1092222 h 6553200"/>
                      <a:gd name="connsiteX1" fmla="*/ 1092222 w 10708858"/>
                      <a:gd name="connsiteY1" fmla="*/ 0 h 6553200"/>
                      <a:gd name="connsiteX2" fmla="*/ 1747946 w 10708858"/>
                      <a:gd name="connsiteY2" fmla="*/ 0 h 6553200"/>
                      <a:gd name="connsiteX3" fmla="*/ 2233182 w 10708858"/>
                      <a:gd name="connsiteY3" fmla="*/ 0 h 6553200"/>
                      <a:gd name="connsiteX4" fmla="*/ 3059394 w 10708858"/>
                      <a:gd name="connsiteY4" fmla="*/ 0 h 6553200"/>
                      <a:gd name="connsiteX5" fmla="*/ 3800363 w 10708858"/>
                      <a:gd name="connsiteY5" fmla="*/ 0 h 6553200"/>
                      <a:gd name="connsiteX6" fmla="*/ 4626575 w 10708858"/>
                      <a:gd name="connsiteY6" fmla="*/ 0 h 6553200"/>
                      <a:gd name="connsiteX7" fmla="*/ 5452788 w 10708858"/>
                      <a:gd name="connsiteY7" fmla="*/ 0 h 6553200"/>
                      <a:gd name="connsiteX8" fmla="*/ 6193756 w 10708858"/>
                      <a:gd name="connsiteY8" fmla="*/ 0 h 6553200"/>
                      <a:gd name="connsiteX9" fmla="*/ 6764236 w 10708858"/>
                      <a:gd name="connsiteY9" fmla="*/ 0 h 6553200"/>
                      <a:gd name="connsiteX10" fmla="*/ 7505204 w 10708858"/>
                      <a:gd name="connsiteY10" fmla="*/ 0 h 6553200"/>
                      <a:gd name="connsiteX11" fmla="*/ 7990440 w 10708858"/>
                      <a:gd name="connsiteY11" fmla="*/ 0 h 6553200"/>
                      <a:gd name="connsiteX12" fmla="*/ 8390432 w 10708858"/>
                      <a:gd name="connsiteY12" fmla="*/ 0 h 6553200"/>
                      <a:gd name="connsiteX13" fmla="*/ 8790424 w 10708858"/>
                      <a:gd name="connsiteY13" fmla="*/ 0 h 6553200"/>
                      <a:gd name="connsiteX14" fmla="*/ 9616636 w 10708858"/>
                      <a:gd name="connsiteY14" fmla="*/ 0 h 6553200"/>
                      <a:gd name="connsiteX15" fmla="*/ 10708858 w 10708858"/>
                      <a:gd name="connsiteY15" fmla="*/ 1092222 h 6553200"/>
                      <a:gd name="connsiteX16" fmla="*/ 10708858 w 10708858"/>
                      <a:gd name="connsiteY16" fmla="*/ 1716330 h 6553200"/>
                      <a:gd name="connsiteX17" fmla="*/ 10708858 w 10708858"/>
                      <a:gd name="connsiteY17" fmla="*/ 2296750 h 6553200"/>
                      <a:gd name="connsiteX18" fmla="*/ 10708858 w 10708858"/>
                      <a:gd name="connsiteY18" fmla="*/ 3008234 h 6553200"/>
                      <a:gd name="connsiteX19" fmla="*/ 10708858 w 10708858"/>
                      <a:gd name="connsiteY19" fmla="*/ 3719717 h 6553200"/>
                      <a:gd name="connsiteX20" fmla="*/ 10708858 w 10708858"/>
                      <a:gd name="connsiteY20" fmla="*/ 4343825 h 6553200"/>
                      <a:gd name="connsiteX21" fmla="*/ 10708858 w 10708858"/>
                      <a:gd name="connsiteY21" fmla="*/ 5460978 h 6553200"/>
                      <a:gd name="connsiteX22" fmla="*/ 9616636 w 10708858"/>
                      <a:gd name="connsiteY22" fmla="*/ 6553200 h 6553200"/>
                      <a:gd name="connsiteX23" fmla="*/ 9216644 w 10708858"/>
                      <a:gd name="connsiteY23" fmla="*/ 6553200 h 6553200"/>
                      <a:gd name="connsiteX24" fmla="*/ 8731408 w 10708858"/>
                      <a:gd name="connsiteY24" fmla="*/ 6553200 h 6553200"/>
                      <a:gd name="connsiteX25" fmla="*/ 7990440 w 10708858"/>
                      <a:gd name="connsiteY25" fmla="*/ 6553200 h 6553200"/>
                      <a:gd name="connsiteX26" fmla="*/ 7164228 w 10708858"/>
                      <a:gd name="connsiteY26" fmla="*/ 6553200 h 6553200"/>
                      <a:gd name="connsiteX27" fmla="*/ 6764236 w 10708858"/>
                      <a:gd name="connsiteY27" fmla="*/ 6553200 h 6553200"/>
                      <a:gd name="connsiteX28" fmla="*/ 5938023 w 10708858"/>
                      <a:gd name="connsiteY28" fmla="*/ 6553200 h 6553200"/>
                      <a:gd name="connsiteX29" fmla="*/ 5111811 w 10708858"/>
                      <a:gd name="connsiteY29" fmla="*/ 6553200 h 6553200"/>
                      <a:gd name="connsiteX30" fmla="*/ 4285599 w 10708858"/>
                      <a:gd name="connsiteY30" fmla="*/ 6553200 h 6553200"/>
                      <a:gd name="connsiteX31" fmla="*/ 3459386 w 10708858"/>
                      <a:gd name="connsiteY31" fmla="*/ 6553200 h 6553200"/>
                      <a:gd name="connsiteX32" fmla="*/ 2803662 w 10708858"/>
                      <a:gd name="connsiteY32" fmla="*/ 6553200 h 6553200"/>
                      <a:gd name="connsiteX33" fmla="*/ 2403670 w 10708858"/>
                      <a:gd name="connsiteY33" fmla="*/ 6553200 h 6553200"/>
                      <a:gd name="connsiteX34" fmla="*/ 2003679 w 10708858"/>
                      <a:gd name="connsiteY34" fmla="*/ 6553200 h 6553200"/>
                      <a:gd name="connsiteX35" fmla="*/ 1092222 w 10708858"/>
                      <a:gd name="connsiteY35" fmla="*/ 6553200 h 6553200"/>
                      <a:gd name="connsiteX36" fmla="*/ 0 w 10708858"/>
                      <a:gd name="connsiteY36" fmla="*/ 5460978 h 6553200"/>
                      <a:gd name="connsiteX37" fmla="*/ 0 w 10708858"/>
                      <a:gd name="connsiteY37" fmla="*/ 4836870 h 6553200"/>
                      <a:gd name="connsiteX38" fmla="*/ 0 w 10708858"/>
                      <a:gd name="connsiteY38" fmla="*/ 4169074 h 6553200"/>
                      <a:gd name="connsiteX39" fmla="*/ 0 w 10708858"/>
                      <a:gd name="connsiteY39" fmla="*/ 3632342 h 6553200"/>
                      <a:gd name="connsiteX40" fmla="*/ 0 w 10708858"/>
                      <a:gd name="connsiteY40" fmla="*/ 3051921 h 6553200"/>
                      <a:gd name="connsiteX41" fmla="*/ 0 w 10708858"/>
                      <a:gd name="connsiteY41" fmla="*/ 2558876 h 6553200"/>
                      <a:gd name="connsiteX42" fmla="*/ 0 w 10708858"/>
                      <a:gd name="connsiteY42" fmla="*/ 1934768 h 6553200"/>
                      <a:gd name="connsiteX43" fmla="*/ 0 w 10708858"/>
                      <a:gd name="connsiteY43" fmla="*/ 1092222 h 655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0708858" h="6553200" extrusionOk="0">
                        <a:moveTo>
                          <a:pt x="0" y="1092222"/>
                        </a:moveTo>
                        <a:cubicBezTo>
                          <a:pt x="-38103" y="508362"/>
                          <a:pt x="566013" y="-15193"/>
                          <a:pt x="1092222" y="0"/>
                        </a:cubicBezTo>
                        <a:cubicBezTo>
                          <a:pt x="1407370" y="-22646"/>
                          <a:pt x="1477348" y="-16296"/>
                          <a:pt x="1747946" y="0"/>
                        </a:cubicBezTo>
                        <a:cubicBezTo>
                          <a:pt x="2018544" y="16296"/>
                          <a:pt x="2089517" y="22133"/>
                          <a:pt x="2233182" y="0"/>
                        </a:cubicBezTo>
                        <a:cubicBezTo>
                          <a:pt x="2376847" y="-22133"/>
                          <a:pt x="2838170" y="-2422"/>
                          <a:pt x="3059394" y="0"/>
                        </a:cubicBezTo>
                        <a:cubicBezTo>
                          <a:pt x="3280618" y="2422"/>
                          <a:pt x="3593170" y="30278"/>
                          <a:pt x="3800363" y="0"/>
                        </a:cubicBezTo>
                        <a:cubicBezTo>
                          <a:pt x="4007556" y="-30278"/>
                          <a:pt x="4262290" y="-17873"/>
                          <a:pt x="4626575" y="0"/>
                        </a:cubicBezTo>
                        <a:cubicBezTo>
                          <a:pt x="4990860" y="17873"/>
                          <a:pt x="5261862" y="-34335"/>
                          <a:pt x="5452788" y="0"/>
                        </a:cubicBezTo>
                        <a:cubicBezTo>
                          <a:pt x="5643714" y="34335"/>
                          <a:pt x="6036636" y="17101"/>
                          <a:pt x="6193756" y="0"/>
                        </a:cubicBezTo>
                        <a:cubicBezTo>
                          <a:pt x="6350876" y="-17101"/>
                          <a:pt x="6553930" y="-17694"/>
                          <a:pt x="6764236" y="0"/>
                        </a:cubicBezTo>
                        <a:cubicBezTo>
                          <a:pt x="6974542" y="17694"/>
                          <a:pt x="7190910" y="-13400"/>
                          <a:pt x="7505204" y="0"/>
                        </a:cubicBezTo>
                        <a:cubicBezTo>
                          <a:pt x="7819498" y="13400"/>
                          <a:pt x="7872499" y="15213"/>
                          <a:pt x="7990440" y="0"/>
                        </a:cubicBezTo>
                        <a:cubicBezTo>
                          <a:pt x="8108381" y="-15213"/>
                          <a:pt x="8303775" y="-7203"/>
                          <a:pt x="8390432" y="0"/>
                        </a:cubicBezTo>
                        <a:cubicBezTo>
                          <a:pt x="8477089" y="7203"/>
                          <a:pt x="8631991" y="-5841"/>
                          <a:pt x="8790424" y="0"/>
                        </a:cubicBezTo>
                        <a:cubicBezTo>
                          <a:pt x="8948857" y="5841"/>
                          <a:pt x="9380734" y="6570"/>
                          <a:pt x="9616636" y="0"/>
                        </a:cubicBezTo>
                        <a:cubicBezTo>
                          <a:pt x="10280333" y="16371"/>
                          <a:pt x="10659508" y="504080"/>
                          <a:pt x="10708858" y="1092222"/>
                        </a:cubicBezTo>
                        <a:cubicBezTo>
                          <a:pt x="10707780" y="1275413"/>
                          <a:pt x="10704062" y="1434963"/>
                          <a:pt x="10708858" y="1716330"/>
                        </a:cubicBezTo>
                        <a:cubicBezTo>
                          <a:pt x="10713654" y="1997697"/>
                          <a:pt x="10715697" y="2100021"/>
                          <a:pt x="10708858" y="2296750"/>
                        </a:cubicBezTo>
                        <a:cubicBezTo>
                          <a:pt x="10702019" y="2493479"/>
                          <a:pt x="10737359" y="2781242"/>
                          <a:pt x="10708858" y="3008234"/>
                        </a:cubicBezTo>
                        <a:cubicBezTo>
                          <a:pt x="10680357" y="3235226"/>
                          <a:pt x="10731051" y="3473661"/>
                          <a:pt x="10708858" y="3719717"/>
                        </a:cubicBezTo>
                        <a:cubicBezTo>
                          <a:pt x="10686665" y="3965773"/>
                          <a:pt x="10738565" y="4162688"/>
                          <a:pt x="10708858" y="4343825"/>
                        </a:cubicBezTo>
                        <a:cubicBezTo>
                          <a:pt x="10679151" y="4524962"/>
                          <a:pt x="10698987" y="5090078"/>
                          <a:pt x="10708858" y="5460978"/>
                        </a:cubicBezTo>
                        <a:cubicBezTo>
                          <a:pt x="10718403" y="6028216"/>
                          <a:pt x="10162023" y="6467300"/>
                          <a:pt x="9616636" y="6553200"/>
                        </a:cubicBezTo>
                        <a:cubicBezTo>
                          <a:pt x="9469429" y="6567077"/>
                          <a:pt x="9377997" y="6544687"/>
                          <a:pt x="9216644" y="6553200"/>
                        </a:cubicBezTo>
                        <a:cubicBezTo>
                          <a:pt x="9055291" y="6561713"/>
                          <a:pt x="8854139" y="6529406"/>
                          <a:pt x="8731408" y="6553200"/>
                        </a:cubicBezTo>
                        <a:cubicBezTo>
                          <a:pt x="8608677" y="6576994"/>
                          <a:pt x="8139172" y="6575216"/>
                          <a:pt x="7990440" y="6553200"/>
                        </a:cubicBezTo>
                        <a:cubicBezTo>
                          <a:pt x="7841708" y="6531184"/>
                          <a:pt x="7369504" y="6512174"/>
                          <a:pt x="7164228" y="6553200"/>
                        </a:cubicBezTo>
                        <a:cubicBezTo>
                          <a:pt x="6958952" y="6594226"/>
                          <a:pt x="6959915" y="6569939"/>
                          <a:pt x="6764236" y="6553200"/>
                        </a:cubicBezTo>
                        <a:cubicBezTo>
                          <a:pt x="6568557" y="6536461"/>
                          <a:pt x="6328103" y="6577395"/>
                          <a:pt x="5938023" y="6553200"/>
                        </a:cubicBezTo>
                        <a:cubicBezTo>
                          <a:pt x="5547943" y="6529005"/>
                          <a:pt x="5277962" y="6536047"/>
                          <a:pt x="5111811" y="6553200"/>
                        </a:cubicBezTo>
                        <a:cubicBezTo>
                          <a:pt x="4945660" y="6570353"/>
                          <a:pt x="4572461" y="6563224"/>
                          <a:pt x="4285599" y="6553200"/>
                        </a:cubicBezTo>
                        <a:cubicBezTo>
                          <a:pt x="3998737" y="6543176"/>
                          <a:pt x="3776695" y="6526821"/>
                          <a:pt x="3459386" y="6553200"/>
                        </a:cubicBezTo>
                        <a:cubicBezTo>
                          <a:pt x="3142077" y="6579579"/>
                          <a:pt x="3085983" y="6530751"/>
                          <a:pt x="2803662" y="6553200"/>
                        </a:cubicBezTo>
                        <a:cubicBezTo>
                          <a:pt x="2521341" y="6575649"/>
                          <a:pt x="2587960" y="6537839"/>
                          <a:pt x="2403670" y="6553200"/>
                        </a:cubicBezTo>
                        <a:cubicBezTo>
                          <a:pt x="2219380" y="6568561"/>
                          <a:pt x="2153733" y="6568024"/>
                          <a:pt x="2003679" y="6553200"/>
                        </a:cubicBezTo>
                        <a:cubicBezTo>
                          <a:pt x="1853625" y="6538376"/>
                          <a:pt x="1383492" y="6528034"/>
                          <a:pt x="1092222" y="6553200"/>
                        </a:cubicBezTo>
                        <a:cubicBezTo>
                          <a:pt x="577220" y="6584524"/>
                          <a:pt x="99559" y="6148992"/>
                          <a:pt x="0" y="5460978"/>
                        </a:cubicBezTo>
                        <a:cubicBezTo>
                          <a:pt x="13237" y="5324542"/>
                          <a:pt x="-4846" y="5135816"/>
                          <a:pt x="0" y="4836870"/>
                        </a:cubicBezTo>
                        <a:cubicBezTo>
                          <a:pt x="4846" y="4537924"/>
                          <a:pt x="-14337" y="4458720"/>
                          <a:pt x="0" y="4169074"/>
                        </a:cubicBezTo>
                        <a:cubicBezTo>
                          <a:pt x="14337" y="3879428"/>
                          <a:pt x="5166" y="3862374"/>
                          <a:pt x="0" y="3632342"/>
                        </a:cubicBezTo>
                        <a:cubicBezTo>
                          <a:pt x="-5166" y="3402310"/>
                          <a:pt x="-9258" y="3208626"/>
                          <a:pt x="0" y="3051921"/>
                        </a:cubicBezTo>
                        <a:cubicBezTo>
                          <a:pt x="9258" y="2895216"/>
                          <a:pt x="13769" y="2768804"/>
                          <a:pt x="0" y="2558876"/>
                        </a:cubicBezTo>
                        <a:cubicBezTo>
                          <a:pt x="-13769" y="2348949"/>
                          <a:pt x="10502" y="2082703"/>
                          <a:pt x="0" y="1934768"/>
                        </a:cubicBezTo>
                        <a:cubicBezTo>
                          <a:pt x="-10502" y="1786833"/>
                          <a:pt x="34368" y="1483048"/>
                          <a:pt x="0" y="10922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BAB0654-2392-43FF-160B-0B8CA42AFCF6}"/>
              </a:ext>
            </a:extLst>
          </p:cNvPr>
          <p:cNvSpPr txBox="1"/>
          <p:nvPr/>
        </p:nvSpPr>
        <p:spPr>
          <a:xfrm>
            <a:off x="13513993" y="8821998"/>
            <a:ext cx="25853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Processo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produttivo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 2 </a:t>
            </a:r>
            <a:endParaRPr lang="it-IT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05052FA9-35B5-4FBD-CAA8-D11804E21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5919"/>
          <a:stretch/>
        </p:blipFill>
        <p:spPr>
          <a:xfrm>
            <a:off x="3511034" y="8524617"/>
            <a:ext cx="1004788" cy="886511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9F2E7E54-6BD2-B83A-4985-861F5B6DA7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84" r="15574" b="5240"/>
          <a:stretch/>
        </p:blipFill>
        <p:spPr>
          <a:xfrm>
            <a:off x="12580147" y="8547845"/>
            <a:ext cx="799316" cy="840051"/>
          </a:xfrm>
          <a:prstGeom prst="rect">
            <a:avLst/>
          </a:prstGeom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66000B64-CFC3-7D7F-7EAE-DF91410E6B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28" r="12324" b="5912"/>
          <a:stretch/>
        </p:blipFill>
        <p:spPr>
          <a:xfrm>
            <a:off x="11711244" y="2156046"/>
            <a:ext cx="839165" cy="930057"/>
          </a:xfrm>
          <a:prstGeom prst="rect">
            <a:avLst/>
          </a:prstGeom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89046D3-1E82-ACFF-C072-5FE0194FA14C}"/>
              </a:ext>
            </a:extLst>
          </p:cNvPr>
          <p:cNvSpPr txBox="1"/>
          <p:nvPr/>
        </p:nvSpPr>
        <p:spPr>
          <a:xfrm>
            <a:off x="1672437" y="1593016"/>
            <a:ext cx="1528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D1F67E"/>
                </a:highlight>
                <a:latin typeface="Arial" panose="020B0604020202020204" pitchFamily="34" charset="0"/>
              </a:rPr>
              <a:t>TERZO CASO </a:t>
            </a:r>
            <a:r>
              <a:rPr lang="it-IT" sz="2400" dirty="0">
                <a:latin typeface="Arial" panose="020B0604020202020204" pitchFamily="34" charset="0"/>
              </a:rPr>
              <a:t>componenti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innovativi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su</a:t>
            </a:r>
            <a:r>
              <a:rPr lang="en-US" sz="2400" dirty="0">
                <a:latin typeface="Arial" panose="020B0604020202020204" pitchFamily="34" charset="0"/>
              </a:rPr>
              <a:t> due </a:t>
            </a:r>
            <a:r>
              <a:rPr lang="en-US" sz="2400" dirty="0" err="1">
                <a:latin typeface="Arial" panose="020B0604020202020204" pitchFamily="34" charset="0"/>
              </a:rPr>
              <a:t>processi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diversi</a:t>
            </a:r>
            <a:r>
              <a:rPr 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considero</a:t>
            </a:r>
            <a:r>
              <a:rPr lang="it-IT" sz="2400" noProof="1">
                <a:latin typeface="Arial" panose="020B0604020202020204" pitchFamily="34" charset="0"/>
                <a:sym typeface="Wingdings" panose="05000000000000000000" pitchFamily="2" charset="2"/>
              </a:rPr>
              <a:t> tutta la struttura produttiva 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6E268C72-D015-864C-9B69-B10F39EF3827}"/>
              </a:ext>
            </a:extLst>
          </p:cNvPr>
          <p:cNvSpPr/>
          <p:nvPr/>
        </p:nvSpPr>
        <p:spPr>
          <a:xfrm>
            <a:off x="250399" y="2325966"/>
            <a:ext cx="17885204" cy="7694338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C19873-2FB0-D987-3ECC-7E33FABA31EA}"/>
              </a:ext>
            </a:extLst>
          </p:cNvPr>
          <p:cNvSpPr txBox="1"/>
          <p:nvPr/>
        </p:nvSpPr>
        <p:spPr>
          <a:xfrm>
            <a:off x="2062123" y="2325966"/>
            <a:ext cx="9397388" cy="3693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</a:rPr>
              <a:t>STRUTTURA PRODUTTIVA = PROCESSO 1 + PROCESSO 2 + SERVIZI GENERALI</a:t>
            </a:r>
            <a:endParaRPr lang="it-IT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Box 3">
            <a:extLst>
              <a:ext uri="{FF2B5EF4-FFF2-40B4-BE49-F238E27FC236}">
                <a16:creationId xmlns:a16="http://schemas.microsoft.com/office/drawing/2014/main" id="{E49F2924-0207-4C57-D157-E8F87771C5D9}"/>
              </a:ext>
            </a:extLst>
          </p:cNvPr>
          <p:cNvSpPr txBox="1"/>
          <p:nvPr/>
        </p:nvSpPr>
        <p:spPr>
          <a:xfrm>
            <a:off x="2530005" y="-73466"/>
            <a:ext cx="14159853" cy="1346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Calcolo</a:t>
            </a: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del </a:t>
            </a: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risparmio</a:t>
            </a: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energetico</a:t>
            </a:r>
            <a:endParaRPr lang="en-US" sz="6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2499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C250AB-DAFD-E254-022C-11AAD4290EE2}"/>
              </a:ext>
            </a:extLst>
          </p:cNvPr>
          <p:cNvSpPr txBox="1"/>
          <p:nvPr/>
        </p:nvSpPr>
        <p:spPr>
          <a:xfrm>
            <a:off x="3522012" y="0"/>
            <a:ext cx="12317707" cy="140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Riferimenti</a:t>
            </a:r>
            <a:r>
              <a:rPr lang="en-US" sz="8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normativi</a:t>
            </a:r>
            <a:endParaRPr lang="en-US" sz="8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883B41-FEBA-4611-05A2-DADB2A7EE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54" r="7775"/>
          <a:stretch/>
        </p:blipFill>
        <p:spPr>
          <a:xfrm>
            <a:off x="15324487" y="4538905"/>
            <a:ext cx="2743200" cy="2711727"/>
          </a:xfrm>
          <a:prstGeom prst="rect">
            <a:avLst/>
          </a:prstGeom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3A8BCC86-AD72-0B04-7D6F-A6FF77778403}"/>
              </a:ext>
            </a:extLst>
          </p:cNvPr>
          <p:cNvSpPr/>
          <p:nvPr/>
        </p:nvSpPr>
        <p:spPr>
          <a:xfrm>
            <a:off x="890143" y="2781300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98D755B-9AF3-B417-7032-90CBC9232415}"/>
              </a:ext>
            </a:extLst>
          </p:cNvPr>
          <p:cNvSpPr/>
          <p:nvPr/>
        </p:nvSpPr>
        <p:spPr>
          <a:xfrm>
            <a:off x="890141" y="4315308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76E77A8-CD5F-93D5-1C99-70227414A4E0}"/>
              </a:ext>
            </a:extLst>
          </p:cNvPr>
          <p:cNvSpPr/>
          <p:nvPr/>
        </p:nvSpPr>
        <p:spPr>
          <a:xfrm>
            <a:off x="890141" y="7429500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640125-5B28-7F27-DEF3-5F60C6871A3A}"/>
              </a:ext>
            </a:extLst>
          </p:cNvPr>
          <p:cNvSpPr txBox="1"/>
          <p:nvPr/>
        </p:nvSpPr>
        <p:spPr>
          <a:xfrm>
            <a:off x="1828802" y="2781300"/>
            <a:ext cx="1584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Allegati A e B alla L. 232/2016</a:t>
            </a:r>
            <a:endParaRPr lang="it-IT" sz="2800" dirty="0">
              <a:latin typeface="Arial" panose="020B0604020202020204" pitchFamily="34" charset="0"/>
            </a:endParaRPr>
          </a:p>
          <a:p>
            <a:r>
              <a:rPr lang="it-IT" sz="2800" dirty="0">
                <a:latin typeface="Arial" panose="020B0604020202020204" pitchFamily="34" charset="0"/>
              </a:rPr>
              <a:t>Identificano i beni strumentali 4.0 che dovranno generare un risparmio energetico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F134C69-7035-DFC6-03EC-F269E475B9A7}"/>
              </a:ext>
            </a:extLst>
          </p:cNvPr>
          <p:cNvSpPr txBox="1"/>
          <p:nvPr/>
        </p:nvSpPr>
        <p:spPr>
          <a:xfrm>
            <a:off x="1821874" y="5829300"/>
            <a:ext cx="137991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Decreto interministeriale 24 luglio 2024</a:t>
            </a:r>
            <a:br>
              <a:rPr lang="it-IT" sz="2800" b="1" dirty="0">
                <a:latin typeface="Arial" panose="020B0604020202020204" pitchFamily="34" charset="0"/>
              </a:rPr>
            </a:br>
            <a:r>
              <a:rPr lang="it-IT" sz="2800" dirty="0">
                <a:latin typeface="Arial" panose="020B0604020202020204" pitchFamily="34" charset="0"/>
              </a:rPr>
              <a:t>Modalità attuative di Transizione 5.0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16D3A9-254D-6CBF-DE64-378096921D83}"/>
              </a:ext>
            </a:extLst>
          </p:cNvPr>
          <p:cNvSpPr txBox="1"/>
          <p:nvPr/>
        </p:nvSpPr>
        <p:spPr>
          <a:xfrm>
            <a:off x="1828802" y="7416103"/>
            <a:ext cx="157041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Decreto direttoriale 6 agosto 2024 </a:t>
            </a:r>
            <a:br>
              <a:rPr lang="it-IT" sz="2800" b="1" dirty="0">
                <a:latin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</a:rPr>
              <a:t>Circolare MIMIT 16 agosto 2024, n. 25877</a:t>
            </a:r>
          </a:p>
          <a:p>
            <a:pPr algn="l" rtl="0"/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Apertura della procedura e precisazioni per una corretta applicazione della normativa</a:t>
            </a:r>
            <a:endParaRPr lang="it-IT" sz="2800" dirty="0">
              <a:latin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20E2601-088B-896D-581A-AE3CC31E2B13}"/>
              </a:ext>
            </a:extLst>
          </p:cNvPr>
          <p:cNvSpPr txBox="1"/>
          <p:nvPr/>
        </p:nvSpPr>
        <p:spPr>
          <a:xfrm>
            <a:off x="1828802" y="4341793"/>
            <a:ext cx="137991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Art. 38 del decreto-legge 2 marzo 2024, n. 19</a:t>
            </a:r>
            <a:br>
              <a:rPr lang="it-IT" sz="2800" b="1" dirty="0">
                <a:latin typeface="Arial" panose="020B0604020202020204" pitchFamily="34" charset="0"/>
              </a:rPr>
            </a:br>
            <a:r>
              <a:rPr lang="it-IT" sz="2800" dirty="0">
                <a:latin typeface="Arial" panose="020B0604020202020204" pitchFamily="34" charset="0"/>
              </a:rPr>
              <a:t>Istituzione di Transizione 5.0</a:t>
            </a: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B31557E-E3A1-4984-1F54-733DBE5BACD2}"/>
              </a:ext>
            </a:extLst>
          </p:cNvPr>
          <p:cNvSpPr/>
          <p:nvPr/>
        </p:nvSpPr>
        <p:spPr>
          <a:xfrm>
            <a:off x="863099" y="5753100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7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52072"/>
              </p:ext>
            </p:extLst>
          </p:nvPr>
        </p:nvGraphicFramePr>
        <p:xfrm>
          <a:off x="571209" y="1866900"/>
          <a:ext cx="17145582" cy="7673219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85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97">
                  <a:extLst>
                    <a:ext uri="{9D8B030D-6E8A-4147-A177-3AD203B41FA5}">
                      <a16:colId xmlns:a16="http://schemas.microsoft.com/office/drawing/2014/main" val="3567553361"/>
                    </a:ext>
                  </a:extLst>
                </a:gridCol>
                <a:gridCol w="2857597">
                  <a:extLst>
                    <a:ext uri="{9D8B030D-6E8A-4147-A177-3AD203B41FA5}">
                      <a16:colId xmlns:a16="http://schemas.microsoft.com/office/drawing/2014/main" val="1460939783"/>
                    </a:ext>
                  </a:extLst>
                </a:gridCol>
              </a:tblGrid>
              <a:tr h="2498864">
                <a:tc>
                  <a:txBody>
                    <a:bodyPr/>
                    <a:lstStyle/>
                    <a:p>
                      <a:pPr algn="l">
                        <a:lnSpc>
                          <a:spcPts val="3772"/>
                        </a:lnSpc>
                        <a:defRPr/>
                      </a:pPr>
                      <a:endParaRPr lang="en-US" sz="11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2"/>
                        </a:lnSpc>
                        <a:defRPr/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 Bold"/>
                        </a:rPr>
                        <a:t>PROCESSO PRODUTTIVO</a:t>
                      </a:r>
                    </a:p>
                    <a:p>
                      <a:pPr algn="ctr">
                        <a:lnSpc>
                          <a:spcPts val="3772"/>
                        </a:lnSpc>
                        <a:defRPr/>
                      </a:pPr>
                      <a:endParaRPr lang="en-US" sz="2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sym typeface="Open Sans Bold"/>
                      </a:endParaRPr>
                    </a:p>
                    <a:p>
                      <a:pPr algn="ctr">
                        <a:lnSpc>
                          <a:spcPts val="3772"/>
                        </a:lnSpc>
                        <a:defRPr/>
                      </a:pPr>
                      <a:endParaRPr lang="en-US" sz="11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2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 Bold"/>
                        </a:rPr>
                        <a:t>STRUTTURA</a:t>
                      </a:r>
                    </a:p>
                    <a:p>
                      <a:pPr algn="ctr">
                        <a:lnSpc>
                          <a:spcPts val="3772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 Bold"/>
                        </a:rPr>
                        <a:t> PRODUTTIVA</a:t>
                      </a:r>
                    </a:p>
                    <a:p>
                      <a:pPr algn="ctr">
                        <a:lnSpc>
                          <a:spcPts val="3772"/>
                        </a:lnSpc>
                        <a:defRPr/>
                      </a:pPr>
                      <a:endParaRPr lang="en-US" sz="2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sym typeface="Open Sans Bold"/>
                      </a:endParaRPr>
                    </a:p>
                    <a:p>
                      <a:pPr algn="ctr">
                        <a:lnSpc>
                          <a:spcPts val="3772"/>
                        </a:lnSpc>
                        <a:defRPr/>
                      </a:pPr>
                      <a:endParaRPr lang="en-US" sz="11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 Bold"/>
                        </a:rPr>
                        <a:t>BENEFICIO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it-IT" sz="25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 Bold"/>
                        </a:rPr>
                        <a:t>Fino a 2,5 milioni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it-IT" sz="25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 Bold"/>
                        </a:rPr>
                        <a:t>di investimento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it-IT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sym typeface="Open Sans Bold"/>
                      </a:endParaRPr>
                    </a:p>
                    <a:p>
                      <a:pPr algn="ctr">
                        <a:lnSpc>
                          <a:spcPts val="3772"/>
                        </a:lnSpc>
                        <a:defRPr/>
                      </a:pPr>
                      <a:endParaRPr lang="it-IT" sz="2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sym typeface="Open Sans Bold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 Bold"/>
                        </a:rPr>
                        <a:t>BENEFICIO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it-IT" sz="25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 Bold"/>
                        </a:rPr>
                        <a:t>Da 2,5 a 10 mln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it-IT" sz="25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 Bold"/>
                        </a:rPr>
                        <a:t>di investimento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it-IT" sz="2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sym typeface="Open Sans Bold"/>
                      </a:endParaRPr>
                    </a:p>
                    <a:p>
                      <a:pPr algn="ctr">
                        <a:lnSpc>
                          <a:spcPts val="3772"/>
                        </a:lnSpc>
                      </a:pPr>
                      <a:endParaRPr lang="en-US" sz="11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 Bold"/>
                        </a:rPr>
                        <a:t>BENEFICIO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it-IT" sz="25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 Bold"/>
                        </a:rPr>
                        <a:t>Da 10 a 50 mln di investimento </a:t>
                      </a:r>
                    </a:p>
                    <a:p>
                      <a:pPr algn="ctr">
                        <a:lnSpc>
                          <a:spcPts val="3772"/>
                        </a:lnSpc>
                      </a:pPr>
                      <a:endParaRPr lang="en-US" sz="11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785">
                <a:tc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 Bold"/>
                        </a:rPr>
                        <a:t>RISPARMIO ENERGETICO</a:t>
                      </a:r>
                      <a:endParaRPr lang="en-US" sz="25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00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"/>
                        </a:rPr>
                        <a:t>≥5%</a:t>
                      </a:r>
                      <a:endParaRPr lang="en-US" sz="11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"/>
                        </a:rPr>
                        <a:t>≥3%</a:t>
                      </a:r>
                      <a:endParaRPr lang="en-US" sz="11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"/>
                        </a:rPr>
                        <a:t>35%</a:t>
                      </a:r>
                      <a:endParaRPr lang="en-US" sz="11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4000" dirty="0"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4000" dirty="0"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785">
                <a:tc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 Bold"/>
                        </a:rPr>
                        <a:t>RISPARMIO ENERGETICO</a:t>
                      </a:r>
                      <a:endParaRPr lang="en-US" sz="25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"/>
                        </a:rPr>
                        <a:t>&gt;10%</a:t>
                      </a:r>
                      <a:endParaRPr lang="en-US" sz="11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"/>
                        </a:rPr>
                        <a:t>&gt;6%</a:t>
                      </a:r>
                      <a:endParaRPr lang="en-US" sz="11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"/>
                        </a:rPr>
                        <a:t>40%</a:t>
                      </a:r>
                      <a:endParaRPr lang="en-US" sz="11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5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4000" dirty="0"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4785">
                <a:tc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 Bold"/>
                        </a:rPr>
                        <a:t>RISPARMIO ENERGETICO</a:t>
                      </a:r>
                      <a:endParaRPr lang="en-US" sz="25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"/>
                        </a:rPr>
                        <a:t>&gt;15%</a:t>
                      </a:r>
                      <a:endParaRPr lang="en-US" sz="11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"/>
                        </a:rPr>
                        <a:t>&gt;10%</a:t>
                      </a:r>
                      <a:endParaRPr lang="en-US" sz="11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sym typeface="Open Sans"/>
                        </a:rPr>
                        <a:t>45%</a:t>
                      </a:r>
                      <a:endParaRPr lang="en-US" sz="1100" dirty="0">
                        <a:latin typeface="Arial" panose="020B0604020202020204" pitchFamily="34" charset="0"/>
                      </a:endParaRP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55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4000" dirty="0"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213871" marR="213871" marT="213871" marB="21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4465521" y="3404970"/>
            <a:ext cx="791345" cy="764807"/>
          </a:xfrm>
          <a:custGeom>
            <a:avLst/>
            <a:gdLst/>
            <a:ahLst/>
            <a:cxnLst/>
            <a:rect l="l" t="t" r="r" b="b"/>
            <a:pathLst>
              <a:path w="1017036" h="982364">
                <a:moveTo>
                  <a:pt x="0" y="0"/>
                </a:moveTo>
                <a:lnTo>
                  <a:pt x="1017035" y="0"/>
                </a:lnTo>
                <a:lnTo>
                  <a:pt x="1017035" y="982364"/>
                </a:lnTo>
                <a:lnTo>
                  <a:pt x="0" y="982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7432454" y="3350936"/>
            <a:ext cx="791345" cy="872869"/>
          </a:xfrm>
          <a:custGeom>
            <a:avLst/>
            <a:gdLst/>
            <a:ahLst/>
            <a:cxnLst/>
            <a:rect l="l" t="t" r="r" b="b"/>
            <a:pathLst>
              <a:path w="978271" h="980053">
                <a:moveTo>
                  <a:pt x="0" y="0"/>
                </a:moveTo>
                <a:lnTo>
                  <a:pt x="978271" y="0"/>
                </a:lnTo>
                <a:lnTo>
                  <a:pt x="978271" y="980053"/>
                </a:lnTo>
                <a:lnTo>
                  <a:pt x="0" y="980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7628319-860D-4AA4-C88B-1582770C7CF9}"/>
              </a:ext>
            </a:extLst>
          </p:cNvPr>
          <p:cNvCxnSpPr/>
          <p:nvPr/>
        </p:nvCxnSpPr>
        <p:spPr>
          <a:xfrm>
            <a:off x="21412200" y="1304055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Elemento grafico 9" descr="Foglia contorno">
            <a:extLst>
              <a:ext uri="{FF2B5EF4-FFF2-40B4-BE49-F238E27FC236}">
                <a16:creationId xmlns:a16="http://schemas.microsoft.com/office/drawing/2014/main" id="{0CFBCA8B-18B6-8468-91E2-B93E47C207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744" y="2275908"/>
            <a:ext cx="2018789" cy="2018789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48539D94-4F4A-6BB9-EAFE-58462BC0DD62}"/>
              </a:ext>
            </a:extLst>
          </p:cNvPr>
          <p:cNvSpPr txBox="1"/>
          <p:nvPr/>
        </p:nvSpPr>
        <p:spPr>
          <a:xfrm>
            <a:off x="2349910" y="-4523"/>
            <a:ext cx="14159853" cy="1343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6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Risparmio</a:t>
            </a:r>
            <a:r>
              <a:rPr lang="en-US" sz="6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energetico</a:t>
            </a:r>
            <a:r>
              <a:rPr lang="en-US" sz="6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e beneficio</a:t>
            </a:r>
          </a:p>
        </p:txBody>
      </p:sp>
      <p:pic>
        <p:nvPicPr>
          <p:cNvPr id="7" name="Immagine 6" descr="Immagine che contiene cuore, San Valentino, Elementi grafici, simbolo&#10;&#10;Descrizione generata automaticamente">
            <a:extLst>
              <a:ext uri="{FF2B5EF4-FFF2-40B4-BE49-F238E27FC236}">
                <a16:creationId xmlns:a16="http://schemas.microsoft.com/office/drawing/2014/main" id="{C2A18A9D-1E23-DA3D-F9FE-0D03F50EE9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13" y="3428776"/>
            <a:ext cx="845388" cy="845388"/>
          </a:xfrm>
          <a:prstGeom prst="rect">
            <a:avLst/>
          </a:prstGeom>
        </p:spPr>
      </p:pic>
      <p:pic>
        <p:nvPicPr>
          <p:cNvPr id="8" name="Immagine 7" descr="Immagine che contiene cuore, San Valentino, Elementi grafici, simbolo&#10;&#10;Descrizione generata automaticamente">
            <a:extLst>
              <a:ext uri="{FF2B5EF4-FFF2-40B4-BE49-F238E27FC236}">
                <a16:creationId xmlns:a16="http://schemas.microsoft.com/office/drawing/2014/main" id="{61FD3479-B6E9-A38C-281E-67EB62AB3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134" y="3593802"/>
            <a:ext cx="583207" cy="583207"/>
          </a:xfrm>
          <a:prstGeom prst="rect">
            <a:avLst/>
          </a:prstGeom>
        </p:spPr>
      </p:pic>
      <p:pic>
        <p:nvPicPr>
          <p:cNvPr id="9" name="Immagine 8" descr="Immagine che contiene cuore, San Valentino, Elementi grafici, simbolo&#10;&#10;Descrizione generata automaticamente">
            <a:extLst>
              <a:ext uri="{FF2B5EF4-FFF2-40B4-BE49-F238E27FC236}">
                <a16:creationId xmlns:a16="http://schemas.microsoft.com/office/drawing/2014/main" id="{DC0367BF-4196-9CF9-9189-0F2A9D0F02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626" y="3739975"/>
            <a:ext cx="424427" cy="4244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C250AB-DAFD-E254-022C-11AAD4290EE2}"/>
              </a:ext>
            </a:extLst>
          </p:cNvPr>
          <p:cNvSpPr txBox="1"/>
          <p:nvPr/>
        </p:nvSpPr>
        <p:spPr>
          <a:xfrm>
            <a:off x="2064075" y="-59728"/>
            <a:ext cx="14159853" cy="1343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6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Esempi</a:t>
            </a:r>
            <a:r>
              <a:rPr lang="en-US" sz="6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di </a:t>
            </a:r>
            <a:r>
              <a:rPr lang="en-US" sz="6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calcolo</a:t>
            </a:r>
            <a:r>
              <a:rPr lang="en-US" sz="6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del </a:t>
            </a:r>
            <a:r>
              <a:rPr lang="en-US" sz="6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beneficio</a:t>
            </a:r>
            <a:endParaRPr lang="en-US" sz="65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06E491-5DA9-3F94-9B7A-2B8B30FCFFEB}"/>
              </a:ext>
            </a:extLst>
          </p:cNvPr>
          <p:cNvSpPr txBox="1"/>
          <p:nvPr/>
        </p:nvSpPr>
        <p:spPr>
          <a:xfrm>
            <a:off x="1601746" y="3016047"/>
            <a:ext cx="1459230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highlight>
                  <a:srgbClr val="D1F67E"/>
                </a:highlight>
                <a:latin typeface="Arial" panose="020B0604020202020204" pitchFamily="34" charset="0"/>
              </a:rPr>
              <a:t>CASO 1</a:t>
            </a:r>
            <a:r>
              <a:rPr lang="it-IT" sz="2400" dirty="0">
                <a:latin typeface="Arial" panose="020B0604020202020204" pitchFamily="34" charset="0"/>
              </a:rPr>
              <a:t>: ipotizziamo di fare un investimento da € 250.000 e che il tecnico con la certificazione ex ante ha verificato che riusciamo ad ottenere un efficientamento energetico del </a:t>
            </a:r>
            <a:r>
              <a:rPr lang="it-IT" sz="2400" b="1" dirty="0">
                <a:latin typeface="Arial" panose="020B0604020202020204" pitchFamily="34" charset="0"/>
              </a:rPr>
              <a:t>processo</a:t>
            </a:r>
            <a:r>
              <a:rPr lang="it-IT" sz="2400" dirty="0">
                <a:latin typeface="Arial" panose="020B0604020202020204" pitchFamily="34" charset="0"/>
              </a:rPr>
              <a:t> interessato del </a:t>
            </a:r>
            <a:r>
              <a:rPr lang="it-IT" sz="2400" b="1" dirty="0">
                <a:latin typeface="Arial" panose="020B0604020202020204" pitchFamily="34" charset="0"/>
              </a:rPr>
              <a:t>5,7</a:t>
            </a:r>
            <a:r>
              <a:rPr lang="it-IT" sz="2400" dirty="0">
                <a:latin typeface="Arial" panose="020B0604020202020204" pitchFamily="34" charset="0"/>
              </a:rPr>
              <a:t>%. In questo modo riusciamo ad ottenere il </a:t>
            </a:r>
            <a:r>
              <a:rPr lang="it-IT" sz="2400" b="1" dirty="0">
                <a:latin typeface="Arial" panose="020B0604020202020204" pitchFamily="34" charset="0"/>
              </a:rPr>
              <a:t>35%</a:t>
            </a:r>
            <a:r>
              <a:rPr lang="it-IT" sz="2400" dirty="0">
                <a:latin typeface="Arial" panose="020B0604020202020204" pitchFamily="34" charset="0"/>
              </a:rPr>
              <a:t> di beneficio, quindi € 87.500.</a:t>
            </a:r>
          </a:p>
          <a:p>
            <a:endParaRPr lang="it-IT" sz="2400" dirty="0">
              <a:latin typeface="Arial" panose="020B0604020202020204" pitchFamily="34" charset="0"/>
            </a:endParaRPr>
          </a:p>
          <a:p>
            <a:r>
              <a:rPr lang="it-IT" sz="2400" b="1" dirty="0">
                <a:highlight>
                  <a:srgbClr val="D1F67E"/>
                </a:highlight>
                <a:latin typeface="Arial" panose="020B0604020202020204" pitchFamily="34" charset="0"/>
              </a:rPr>
              <a:t>CASO 2</a:t>
            </a:r>
            <a:r>
              <a:rPr lang="it-IT" sz="2400" dirty="0">
                <a:latin typeface="Arial" panose="020B0604020202020204" pitchFamily="34" charset="0"/>
              </a:rPr>
              <a:t>: ipotizziamo di fare investimenti da € 3.000.000 e che il tecnico con la certificazione ex ante ha verificato che riusciamo ad ottenere un efficientamento energetico del </a:t>
            </a:r>
            <a:r>
              <a:rPr lang="it-IT" sz="2400" b="1" dirty="0">
                <a:latin typeface="Arial" panose="020B0604020202020204" pitchFamily="34" charset="0"/>
              </a:rPr>
              <a:t>processo</a:t>
            </a:r>
            <a:r>
              <a:rPr lang="it-IT" sz="2400" dirty="0">
                <a:latin typeface="Arial" panose="020B0604020202020204" pitchFamily="34" charset="0"/>
              </a:rPr>
              <a:t> interessato del </a:t>
            </a:r>
            <a:r>
              <a:rPr lang="it-IT" sz="2400" b="1" dirty="0">
                <a:latin typeface="Arial" panose="020B0604020202020204" pitchFamily="34" charset="0"/>
              </a:rPr>
              <a:t>5,7%</a:t>
            </a:r>
            <a:r>
              <a:rPr lang="it-IT" sz="2400" dirty="0">
                <a:latin typeface="Arial" panose="020B0604020202020204" pitchFamily="34" charset="0"/>
              </a:rPr>
              <a:t>. In questo modo riusciamo ad ottenere il </a:t>
            </a:r>
            <a:r>
              <a:rPr lang="it-IT" sz="2400" b="1" dirty="0">
                <a:latin typeface="Arial" panose="020B0604020202020204" pitchFamily="34" charset="0"/>
              </a:rPr>
              <a:t>35%</a:t>
            </a:r>
            <a:r>
              <a:rPr lang="it-IT" sz="2400" dirty="0">
                <a:latin typeface="Arial" panose="020B0604020202020204" pitchFamily="34" charset="0"/>
              </a:rPr>
              <a:t> di beneficio sui primi € 2.500.000 e il </a:t>
            </a:r>
            <a:r>
              <a:rPr lang="it-IT" sz="2400" b="1" dirty="0">
                <a:latin typeface="Arial" panose="020B0604020202020204" pitchFamily="34" charset="0"/>
              </a:rPr>
              <a:t>15%</a:t>
            </a:r>
            <a:r>
              <a:rPr lang="it-IT" sz="2400" dirty="0">
                <a:latin typeface="Arial" panose="020B0604020202020204" pitchFamily="34" charset="0"/>
              </a:rPr>
              <a:t> sui rimanenti € 500.000. Quindi avremo € 875.000 di beneficio sui primi € 2.500.000 più  € 75.000 sui restanti, per un totale di € 950.000 di beneficio.</a:t>
            </a:r>
          </a:p>
          <a:p>
            <a:endParaRPr lang="it-IT" sz="240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r>
              <a:rPr lang="it-IT" sz="2400" b="1" dirty="0">
                <a:highlight>
                  <a:srgbClr val="D1F67E"/>
                </a:highlight>
                <a:latin typeface="Arial" panose="020B0604020202020204" pitchFamily="34" charset="0"/>
              </a:rPr>
              <a:t>CASO 3</a:t>
            </a:r>
            <a:r>
              <a:rPr lang="it-IT" sz="2400" dirty="0">
                <a:latin typeface="Arial" panose="020B0604020202020204" pitchFamily="34" charset="0"/>
              </a:rPr>
              <a:t>: ipotizziamo di fare investimenti da € 3.200.000 e che il tecnico con la certificazione ex ante ha verificato che riusciamo ad ottenere un efficientamento energetico dell’</a:t>
            </a:r>
            <a:r>
              <a:rPr lang="it-IT" sz="2400" b="1" dirty="0">
                <a:latin typeface="Arial" panose="020B0604020202020204" pitchFamily="34" charset="0"/>
              </a:rPr>
              <a:t>intera struttura </a:t>
            </a:r>
            <a:r>
              <a:rPr lang="it-IT" sz="2400" dirty="0">
                <a:latin typeface="Arial" panose="020B0604020202020204" pitchFamily="34" charset="0"/>
              </a:rPr>
              <a:t>del </a:t>
            </a:r>
            <a:r>
              <a:rPr lang="it-IT" sz="2400" b="1" dirty="0">
                <a:latin typeface="Arial" panose="020B0604020202020204" pitchFamily="34" charset="0"/>
              </a:rPr>
              <a:t>6,5%</a:t>
            </a:r>
            <a:r>
              <a:rPr lang="it-IT" sz="2400" dirty="0">
                <a:latin typeface="Arial" panose="020B0604020202020204" pitchFamily="34" charset="0"/>
              </a:rPr>
              <a:t>. Inoltre acquistiamo dei pannelli fotovoltaici di tipo B da € 200.000, che si portano dietro una maggiorazione del 20%. Il valore su cui calore il beneficio è quindi € 3.440.000. In questo modo riusciamo ad ottenere il </a:t>
            </a:r>
            <a:r>
              <a:rPr lang="it-IT" sz="2400" b="1" dirty="0">
                <a:latin typeface="Arial" panose="020B0604020202020204" pitchFamily="34" charset="0"/>
              </a:rPr>
              <a:t>40% </a:t>
            </a:r>
            <a:r>
              <a:rPr lang="it-IT" sz="2400" dirty="0">
                <a:latin typeface="Arial" panose="020B0604020202020204" pitchFamily="34" charset="0"/>
              </a:rPr>
              <a:t>di beneficio sui primi € 2.500.000 + il </a:t>
            </a:r>
            <a:r>
              <a:rPr lang="it-IT" sz="2400" b="1" dirty="0">
                <a:latin typeface="Arial" panose="020B0604020202020204" pitchFamily="34" charset="0"/>
              </a:rPr>
              <a:t>20%</a:t>
            </a:r>
            <a:r>
              <a:rPr lang="it-IT" sz="2400" dirty="0">
                <a:latin typeface="Arial" panose="020B0604020202020204" pitchFamily="34" charset="0"/>
              </a:rPr>
              <a:t> sui restanti € 940.000. Quindi avremo un beneficio complessivo di 1.000.000+188.000 = € 1.188.000.</a:t>
            </a:r>
          </a:p>
          <a:p>
            <a:endParaRPr lang="it-IT" sz="2400" dirty="0">
              <a:latin typeface="Arial" panose="020B0604020202020204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21BBE29-4724-1D2E-1E27-DC418F51B636}"/>
              </a:ext>
            </a:extLst>
          </p:cNvPr>
          <p:cNvSpPr/>
          <p:nvPr/>
        </p:nvSpPr>
        <p:spPr>
          <a:xfrm>
            <a:off x="907476" y="2937117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96C4766-900C-B70B-7572-E918F5F18CA9}"/>
              </a:ext>
            </a:extLst>
          </p:cNvPr>
          <p:cNvSpPr/>
          <p:nvPr/>
        </p:nvSpPr>
        <p:spPr>
          <a:xfrm>
            <a:off x="907475" y="4420572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262D260-F55A-9B7F-C37F-A9128B64BE39}"/>
              </a:ext>
            </a:extLst>
          </p:cNvPr>
          <p:cNvSpPr/>
          <p:nvPr/>
        </p:nvSpPr>
        <p:spPr>
          <a:xfrm>
            <a:off x="907474" y="6538916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6D25BEF-264B-2D2C-FD51-5BCEE1066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884664"/>
            <a:ext cx="1622857" cy="9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57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C250AB-DAFD-E254-022C-11AAD4290EE2}"/>
              </a:ext>
            </a:extLst>
          </p:cNvPr>
          <p:cNvSpPr txBox="1"/>
          <p:nvPr/>
        </p:nvSpPr>
        <p:spPr>
          <a:xfrm>
            <a:off x="2233815" y="58994"/>
            <a:ext cx="1305836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Differenze con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Industria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4.0</a:t>
            </a:r>
          </a:p>
          <a:p>
            <a:pPr algn="ctr">
              <a:spcBef>
                <a:spcPct val="0"/>
              </a:spcBef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considerazioni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finali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1E725-32DD-3D28-F6D8-CC57A468DF08}"/>
              </a:ext>
            </a:extLst>
          </p:cNvPr>
          <p:cNvSpPr txBox="1"/>
          <p:nvPr/>
        </p:nvSpPr>
        <p:spPr>
          <a:xfrm>
            <a:off x="914400" y="26289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</a:rPr>
              <a:t>DURATA</a:t>
            </a:r>
          </a:p>
          <a:p>
            <a:r>
              <a:rPr lang="it-IT" sz="2400" b="1" dirty="0">
                <a:latin typeface="Arial" panose="020B0604020202020204" pitchFamily="34" charset="0"/>
              </a:rPr>
              <a:t>Industria 4.0 </a:t>
            </a:r>
            <a:r>
              <a:rPr lang="it-IT" sz="2400" dirty="0">
                <a:latin typeface="Arial" panose="020B0604020202020204" pitchFamily="34" charset="0"/>
              </a:rPr>
              <a:t>offre incentivi per investimenti fino al 30/06/2026</a:t>
            </a:r>
          </a:p>
          <a:p>
            <a:r>
              <a:rPr lang="it-IT" sz="2400" b="1" dirty="0">
                <a:latin typeface="Arial" panose="020B0604020202020204" pitchFamily="34" charset="0"/>
              </a:rPr>
              <a:t>Transizione 5.0 </a:t>
            </a:r>
            <a:r>
              <a:rPr lang="it-IT" sz="2400" dirty="0">
                <a:latin typeface="Arial" panose="020B0604020202020204" pitchFamily="34" charset="0"/>
              </a:rPr>
              <a:t>si concentra su progetti realizzati dal 01/01/2024 al 31/12/2025 </a:t>
            </a:r>
          </a:p>
          <a:p>
            <a:endParaRPr lang="it-IT" sz="2400" dirty="0">
              <a:latin typeface="Arial" panose="020B0604020202020204" pitchFamily="34" charset="0"/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53BF6E8-0F6F-647E-292B-82BD7A1ACB7B}"/>
              </a:ext>
            </a:extLst>
          </p:cNvPr>
          <p:cNvCxnSpPr>
            <a:cxnSpLocks/>
          </p:cNvCxnSpPr>
          <p:nvPr/>
        </p:nvCxnSpPr>
        <p:spPr>
          <a:xfrm flipH="1">
            <a:off x="9119754" y="2467025"/>
            <a:ext cx="1" cy="6080407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89F1490-6678-FF45-2836-ED95A307B5FD}"/>
              </a:ext>
            </a:extLst>
          </p:cNvPr>
          <p:cNvSpPr txBox="1"/>
          <p:nvPr/>
        </p:nvSpPr>
        <p:spPr>
          <a:xfrm>
            <a:off x="9372600" y="2628900"/>
            <a:ext cx="7748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INVESTIMENTI AMMESSI</a:t>
            </a:r>
          </a:p>
          <a:p>
            <a:r>
              <a:rPr lang="it-IT" sz="2400" b="1" dirty="0">
                <a:latin typeface="Arial" panose="020B0604020202020204" pitchFamily="34" charset="0"/>
              </a:rPr>
              <a:t>Industria 4.0</a:t>
            </a:r>
            <a:r>
              <a:rPr lang="it-IT" sz="2400" dirty="0">
                <a:latin typeface="Arial" panose="020B0604020202020204" pitchFamily="34" charset="0"/>
              </a:rPr>
              <a:t> agevola beni materiali e immateriali inclusi in allegato A e B della legge 232/2016</a:t>
            </a:r>
          </a:p>
          <a:p>
            <a:r>
              <a:rPr lang="it-IT" sz="2400" b="1" dirty="0">
                <a:latin typeface="Arial" panose="020B0604020202020204" pitchFamily="34" charset="0"/>
              </a:rPr>
              <a:t>Transizione 5.0</a:t>
            </a:r>
            <a:r>
              <a:rPr lang="it-IT" sz="2400" dirty="0">
                <a:latin typeface="Arial" panose="020B0604020202020204" pitchFamily="34" charset="0"/>
              </a:rPr>
              <a:t> oltre ai beni 4.0 agevola l’acquisto di: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pannelli fotovoltaici, anche «a distanza»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ERP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formazione del personale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18D9C9-93E3-B4D7-02E3-739D46114C4E}"/>
              </a:ext>
            </a:extLst>
          </p:cNvPr>
          <p:cNvSpPr txBox="1"/>
          <p:nvPr/>
        </p:nvSpPr>
        <p:spPr>
          <a:xfrm>
            <a:off x="914400" y="7315927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</a:rPr>
              <a:t>ITER</a:t>
            </a:r>
          </a:p>
          <a:p>
            <a:r>
              <a:rPr lang="it-IT" sz="2400" b="1" dirty="0">
                <a:latin typeface="Arial" panose="020B0604020202020204" pitchFamily="34" charset="0"/>
              </a:rPr>
              <a:t>Industria 4.0</a:t>
            </a:r>
            <a:r>
              <a:rPr lang="it-IT" sz="2400" dirty="0">
                <a:latin typeface="Arial" panose="020B0604020202020204" pitchFamily="34" charset="0"/>
              </a:rPr>
              <a:t>: ha un iter più snello</a:t>
            </a:r>
          </a:p>
          <a:p>
            <a:r>
              <a:rPr lang="it-IT" sz="2400" b="1" dirty="0">
                <a:latin typeface="Arial" panose="020B0604020202020204" pitchFamily="34" charset="0"/>
              </a:rPr>
              <a:t>Transizione 5.0</a:t>
            </a:r>
            <a:r>
              <a:rPr lang="it-IT" sz="2400" dirty="0">
                <a:latin typeface="Arial" panose="020B0604020202020204" pitchFamily="34" charset="0"/>
              </a:rPr>
              <a:t>:</a:t>
            </a:r>
            <a:r>
              <a:rPr lang="it-IT" sz="2400" b="1" dirty="0">
                <a:latin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</a:rPr>
              <a:t>ha un iter più complesso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9FDEC20-3B69-C48F-A675-95CBB9AD1187}"/>
              </a:ext>
            </a:extLst>
          </p:cNvPr>
          <p:cNvSpPr txBox="1"/>
          <p:nvPr/>
        </p:nvSpPr>
        <p:spPr>
          <a:xfrm>
            <a:off x="886693" y="4987440"/>
            <a:ext cx="80287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</a:rPr>
              <a:t>CERTIFICAZIONI</a:t>
            </a:r>
          </a:p>
          <a:p>
            <a:r>
              <a:rPr lang="it-IT" sz="2400" b="1" dirty="0">
                <a:latin typeface="Arial" panose="020B0604020202020204" pitchFamily="34" charset="0"/>
              </a:rPr>
              <a:t>Industria 4.0</a:t>
            </a:r>
            <a:r>
              <a:rPr lang="it-IT" sz="2400" dirty="0">
                <a:latin typeface="Arial" panose="020B0604020202020204" pitchFamily="34" charset="0"/>
              </a:rPr>
              <a:t>: Perizia tecnica o autocertificazione sotto € 300.000</a:t>
            </a:r>
          </a:p>
          <a:p>
            <a:r>
              <a:rPr lang="it-IT" sz="2400" b="1" dirty="0">
                <a:latin typeface="Arial" panose="020B0604020202020204" pitchFamily="34" charset="0"/>
              </a:rPr>
              <a:t>Transizione 5.0</a:t>
            </a:r>
            <a:r>
              <a:rPr lang="it-IT" sz="2400" dirty="0">
                <a:latin typeface="Arial" panose="020B0604020202020204" pitchFamily="34" charset="0"/>
              </a:rPr>
              <a:t>: Richiede anche certificazioni su efficienza energetica e verifica delle spese sostenute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9E22E42-9924-2A7A-9865-50CCDD3FAB8B}"/>
              </a:ext>
            </a:extLst>
          </p:cNvPr>
          <p:cNvSpPr txBox="1"/>
          <p:nvPr/>
        </p:nvSpPr>
        <p:spPr>
          <a:xfrm>
            <a:off x="9434945" y="5676900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BENEFICIO</a:t>
            </a:r>
            <a:r>
              <a:rPr lang="it-IT" sz="2400" dirty="0">
                <a:latin typeface="Arial" panose="020B0604020202020204" pitchFamily="34" charset="0"/>
              </a:rPr>
              <a:t> </a:t>
            </a:r>
          </a:p>
          <a:p>
            <a:r>
              <a:rPr lang="it-IT" sz="2400" b="1" dirty="0">
                <a:latin typeface="Arial" panose="020B0604020202020204" pitchFamily="34" charset="0"/>
              </a:rPr>
              <a:t>Industria 4.0</a:t>
            </a:r>
            <a:r>
              <a:rPr lang="it-IT" sz="2400" dirty="0">
                <a:latin typeface="Arial" panose="020B0604020202020204" pitchFamily="34" charset="0"/>
              </a:rPr>
              <a:t> offre un beneficio massimo del 20%</a:t>
            </a:r>
          </a:p>
          <a:p>
            <a:r>
              <a:rPr lang="it-IT" sz="2400" b="1" dirty="0">
                <a:latin typeface="Arial" panose="020B0604020202020204" pitchFamily="34" charset="0"/>
              </a:rPr>
              <a:t>Transizione 5.0</a:t>
            </a:r>
            <a:r>
              <a:rPr lang="it-IT" sz="2400" dirty="0">
                <a:latin typeface="Arial" panose="020B0604020202020204" pitchFamily="34" charset="0"/>
              </a:rPr>
              <a:t> offre un beneficio massimo del 45%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D5BC91-2ED9-D1C1-3C7A-5EED61EBB3F1}"/>
              </a:ext>
            </a:extLst>
          </p:cNvPr>
          <p:cNvSpPr txBox="1"/>
          <p:nvPr/>
        </p:nvSpPr>
        <p:spPr>
          <a:xfrm>
            <a:off x="9448800" y="7372171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PASSAGGIO DA 5.0 A 4.0</a:t>
            </a:r>
            <a:endParaRPr lang="it-IT" sz="2400" dirty="0">
              <a:latin typeface="Arial" panose="020B0604020202020204" pitchFamily="34" charset="0"/>
            </a:endParaRPr>
          </a:p>
          <a:p>
            <a:r>
              <a:rPr lang="it-IT" sz="2400" b="1" dirty="0">
                <a:latin typeface="Arial" panose="020B0604020202020204" pitchFamily="34" charset="0"/>
              </a:rPr>
              <a:t>Industria 4.0</a:t>
            </a:r>
            <a:r>
              <a:rPr lang="it-IT" sz="2400" dirty="0">
                <a:latin typeface="Arial" panose="020B0604020202020204" pitchFamily="34" charset="0"/>
              </a:rPr>
              <a:t> non si può trasformare in itinere in 5.0</a:t>
            </a:r>
          </a:p>
          <a:p>
            <a:r>
              <a:rPr lang="it-IT" sz="2400" b="1" dirty="0">
                <a:latin typeface="Arial" panose="020B0604020202020204" pitchFamily="34" charset="0"/>
              </a:rPr>
              <a:t>Transizione 5.0</a:t>
            </a:r>
            <a:r>
              <a:rPr lang="it-IT" sz="2400" dirty="0">
                <a:latin typeface="Arial" panose="020B0604020202020204" pitchFamily="34" charset="0"/>
              </a:rPr>
              <a:t> si può trasformare in itinere in 4.0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626FE7E-B2F4-FF0E-899B-6C23E4F7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26"/>
          <a:stretch/>
        </p:blipFill>
        <p:spPr>
          <a:xfrm>
            <a:off x="16968353" y="2258558"/>
            <a:ext cx="1158275" cy="78530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A3C3B44-924F-1111-6D5C-A6A7545F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1" y="2258558"/>
            <a:ext cx="859388" cy="7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8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84488" y="56954"/>
            <a:ext cx="12119027" cy="129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98"/>
              </a:lnSpc>
              <a:spcBef>
                <a:spcPct val="0"/>
              </a:spcBef>
            </a:pP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Certificatori</a:t>
            </a:r>
            <a:r>
              <a:rPr lang="en-US" sz="8600" dirty="0">
                <a:solidFill>
                  <a:srgbClr val="000000"/>
                </a:solidFill>
                <a:latin typeface="Jannah Medium"/>
                <a:ea typeface="Jannah Medium"/>
                <a:cs typeface="Jannah Medium"/>
                <a:sym typeface="Jannah Medium"/>
              </a:rPr>
              <a:t> </a:t>
            </a: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Abilitati</a:t>
            </a:r>
            <a:endParaRPr lang="en-US" sz="8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91915" y="1866900"/>
            <a:ext cx="15670668" cy="778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7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Sono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abilitati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al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rilascio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delle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certificazioni</a:t>
            </a:r>
            <a:r>
              <a:rPr lang="en-US" sz="3600" b="1" dirty="0">
                <a:solidFill>
                  <a:srgbClr val="000000"/>
                </a:solidFill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energetiche</a:t>
            </a:r>
            <a:r>
              <a:rPr lang="en-US" sz="3600" b="1" dirty="0">
                <a:solidFill>
                  <a:srgbClr val="000000"/>
                </a:solidFill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ex ante ed ex post:</a:t>
            </a:r>
          </a:p>
          <a:p>
            <a:pPr algn="ctr">
              <a:lnSpc>
                <a:spcPts val="4737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>
              <a:lnSpc>
                <a:spcPts val="4737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gli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Esperti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in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Gestione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dell’Energia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(EGE),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certificati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organismo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accreditato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secondo la norma UNI CEI 11339;</a:t>
            </a:r>
          </a:p>
          <a:p>
            <a:pPr>
              <a:lnSpc>
                <a:spcPts val="4737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>
              <a:lnSpc>
                <a:spcPts val="4737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le Energy Service Company (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ESCo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), certificate da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organismo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accreditato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secondo la norma UNI CEI 11352;</a:t>
            </a:r>
          </a:p>
          <a:p>
            <a:pPr>
              <a:lnSpc>
                <a:spcPts val="4737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>
              <a:lnSpc>
                <a:spcPts val="4737"/>
              </a:lnSpc>
              <a:spcBef>
                <a:spcPct val="0"/>
              </a:spcBef>
            </a:pPr>
            <a:r>
              <a:rPr lang="it-IT" sz="3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gli ingegneri iscritti nelle sezioni A e B dell’albo professionale, nonché i periti industriali iscritti all’albo professionale nelle sezioni “meccanica ed efficienza energetica” e “impiantistica elettrica ed automazione”, con competenze e comprovata esperienza nell’ambito dell’efficienza energetica dei processi produttivi.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74210" y="2977692"/>
            <a:ext cx="708985" cy="831224"/>
          </a:xfrm>
          <a:custGeom>
            <a:avLst/>
            <a:gdLst/>
            <a:ahLst/>
            <a:cxnLst/>
            <a:rect l="l" t="t" r="r" b="b"/>
            <a:pathLst>
              <a:path w="708985" h="831224">
                <a:moveTo>
                  <a:pt x="0" y="0"/>
                </a:moveTo>
                <a:lnTo>
                  <a:pt x="708986" y="0"/>
                </a:lnTo>
                <a:lnTo>
                  <a:pt x="708986" y="831224"/>
                </a:lnTo>
                <a:lnTo>
                  <a:pt x="0" y="831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674210" y="4824077"/>
            <a:ext cx="708985" cy="831224"/>
          </a:xfrm>
          <a:custGeom>
            <a:avLst/>
            <a:gdLst/>
            <a:ahLst/>
            <a:cxnLst/>
            <a:rect l="l" t="t" r="r" b="b"/>
            <a:pathLst>
              <a:path w="708985" h="831224">
                <a:moveTo>
                  <a:pt x="0" y="0"/>
                </a:moveTo>
                <a:lnTo>
                  <a:pt x="708986" y="0"/>
                </a:lnTo>
                <a:lnTo>
                  <a:pt x="708986" y="831224"/>
                </a:lnTo>
                <a:lnTo>
                  <a:pt x="0" y="831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8"/>
          <p:cNvSpPr/>
          <p:nvPr/>
        </p:nvSpPr>
        <p:spPr>
          <a:xfrm>
            <a:off x="674210" y="6674476"/>
            <a:ext cx="708985" cy="831224"/>
          </a:xfrm>
          <a:custGeom>
            <a:avLst/>
            <a:gdLst/>
            <a:ahLst/>
            <a:cxnLst/>
            <a:rect l="l" t="t" r="r" b="b"/>
            <a:pathLst>
              <a:path w="708985" h="831224">
                <a:moveTo>
                  <a:pt x="0" y="0"/>
                </a:moveTo>
                <a:lnTo>
                  <a:pt x="708986" y="0"/>
                </a:lnTo>
                <a:lnTo>
                  <a:pt x="708986" y="831224"/>
                </a:lnTo>
                <a:lnTo>
                  <a:pt x="0" y="831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C250AB-DAFD-E254-022C-11AAD4290EE2}"/>
              </a:ext>
            </a:extLst>
          </p:cNvPr>
          <p:cNvSpPr txBox="1"/>
          <p:nvPr/>
        </p:nvSpPr>
        <p:spPr>
          <a:xfrm>
            <a:off x="2985146" y="31210"/>
            <a:ext cx="12317707" cy="140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Beneficiari</a:t>
            </a:r>
            <a:endParaRPr lang="en-US" sz="8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1AA0CB4E-ABC1-2683-4764-DC3BC5BBB66B}"/>
              </a:ext>
            </a:extLst>
          </p:cNvPr>
          <p:cNvSpPr/>
          <p:nvPr/>
        </p:nvSpPr>
        <p:spPr>
          <a:xfrm>
            <a:off x="890143" y="2185901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EB3DBD-C589-64EC-E4D6-FE67CABFFDE5}"/>
              </a:ext>
            </a:extLst>
          </p:cNvPr>
          <p:cNvSpPr txBox="1"/>
          <p:nvPr/>
        </p:nvSpPr>
        <p:spPr>
          <a:xfrm>
            <a:off x="1828800" y="2234507"/>
            <a:ext cx="1584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Tutte le imprese residenti in Italia</a:t>
            </a:r>
            <a:endParaRPr lang="it-IT" sz="2800" dirty="0">
              <a:latin typeface="Arial" panose="020B0604020202020204" pitchFamily="34" charset="0"/>
            </a:endParaRPr>
          </a:p>
          <a:p>
            <a:r>
              <a:rPr lang="it-IT" sz="2800" dirty="0">
                <a:latin typeface="Arial" panose="020B0604020202020204" pitchFamily="34" charset="0"/>
              </a:rPr>
              <a:t>Micro, piccole, medie, grandi, indipendentemente dalla forma giuridica, dal settore economico di appartenenza e dal regime fiscale adottato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B4EB459-9F23-587B-DDF8-985A169710FE}"/>
              </a:ext>
            </a:extLst>
          </p:cNvPr>
          <p:cNvSpPr txBox="1"/>
          <p:nvPr/>
        </p:nvSpPr>
        <p:spPr>
          <a:xfrm>
            <a:off x="1821874" y="4318221"/>
            <a:ext cx="137991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Escluse le aziende</a:t>
            </a:r>
          </a:p>
          <a:p>
            <a:r>
              <a:rPr lang="it-IT" sz="2800" dirty="0">
                <a:latin typeface="Arial" panose="020B0604020202020204" pitchFamily="34" charset="0"/>
              </a:rPr>
              <a:t>In liquidazione, concordato o sottoposte a procedure</a:t>
            </a:r>
          </a:p>
          <a:p>
            <a:r>
              <a:rPr lang="it-IT" sz="2800" dirty="0">
                <a:latin typeface="Arial" panose="020B0604020202020204" pitchFamily="34" charset="0"/>
              </a:rPr>
              <a:t>Non in regola con i versamenti dei contributi previdenziali</a:t>
            </a:r>
          </a:p>
          <a:p>
            <a:r>
              <a:rPr lang="it-IT" sz="2800" dirty="0">
                <a:highlight>
                  <a:srgbClr val="D1F67E"/>
                </a:highlight>
                <a:latin typeface="Arial" panose="020B0604020202020204" pitchFamily="34" charset="0"/>
              </a:rPr>
              <a:t>Che non rispettano le normative sulla sicurezza nei luoghi di lavoro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29F8503-75FE-1846-F5B2-5666BD5EE6F7}"/>
              </a:ext>
            </a:extLst>
          </p:cNvPr>
          <p:cNvSpPr/>
          <p:nvPr/>
        </p:nvSpPr>
        <p:spPr>
          <a:xfrm>
            <a:off x="863099" y="4242021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8C8B388-C0BB-7C5C-FAF0-93C5A7B779C0}"/>
              </a:ext>
            </a:extLst>
          </p:cNvPr>
          <p:cNvSpPr txBox="1"/>
          <p:nvPr/>
        </p:nvSpPr>
        <p:spPr>
          <a:xfrm>
            <a:off x="1796977" y="6743700"/>
            <a:ext cx="137991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Esclusi i progetti non in linea con il principio DNSH (Do No </a:t>
            </a:r>
            <a:r>
              <a:rPr lang="it-IT" sz="2800" b="1" dirty="0" err="1">
                <a:latin typeface="Arial" panose="020B0604020202020204" pitchFamily="34" charset="0"/>
              </a:rPr>
              <a:t>Significant</a:t>
            </a:r>
            <a:r>
              <a:rPr lang="it-IT" sz="2800" b="1" dirty="0">
                <a:latin typeface="Arial" panose="020B0604020202020204" pitchFamily="34" charset="0"/>
              </a:rPr>
              <a:t> </a:t>
            </a:r>
            <a:r>
              <a:rPr lang="it-IT" sz="2800" b="1" dirty="0" err="1">
                <a:latin typeface="Arial" panose="020B0604020202020204" pitchFamily="34" charset="0"/>
              </a:rPr>
              <a:t>Harm</a:t>
            </a:r>
            <a:r>
              <a:rPr lang="it-IT" sz="2800" b="1" dirty="0">
                <a:latin typeface="Arial" panose="020B0604020202020204" pitchFamily="34" charset="0"/>
              </a:rPr>
              <a:t>)</a:t>
            </a:r>
          </a:p>
          <a:p>
            <a:r>
              <a:rPr lang="it-IT" sz="2800" dirty="0">
                <a:latin typeface="Arial" panose="020B0604020202020204" pitchFamily="34" charset="0"/>
              </a:rPr>
              <a:t>Chi utilizza </a:t>
            </a:r>
            <a:r>
              <a:rPr lang="it-IT" sz="2800" dirty="0">
                <a:highlight>
                  <a:srgbClr val="D1F67E"/>
                </a:highlight>
                <a:latin typeface="Arial" panose="020B0604020202020204" pitchFamily="34" charset="0"/>
              </a:rPr>
              <a:t>combustibili fossili </a:t>
            </a:r>
            <a:r>
              <a:rPr lang="it-IT" sz="2800" dirty="0">
                <a:latin typeface="Arial" panose="020B0604020202020204" pitchFamily="34" charset="0"/>
              </a:rPr>
              <a:t>nel processo produttivo interessato</a:t>
            </a:r>
            <a:br>
              <a:rPr lang="it-IT" sz="2800" dirty="0">
                <a:latin typeface="Arial" panose="020B0604020202020204" pitchFamily="34" charset="0"/>
              </a:rPr>
            </a:br>
            <a:r>
              <a:rPr lang="it-IT" sz="2800" dirty="0">
                <a:latin typeface="Arial" panose="020B0604020202020204" pitchFamily="34" charset="0"/>
              </a:rPr>
              <a:t>Inceneritori, TMB, discariche</a:t>
            </a:r>
          </a:p>
          <a:p>
            <a:r>
              <a:rPr lang="it-IT" sz="2800" dirty="0">
                <a:latin typeface="Arial" panose="020B0604020202020204" pitchFamily="34" charset="0"/>
              </a:rPr>
              <a:t>Chi genera elevate quantità di rifiuti speciali pericolosi</a:t>
            </a:r>
          </a:p>
          <a:p>
            <a:r>
              <a:rPr lang="it-IT" sz="2800" dirty="0">
                <a:latin typeface="Arial" panose="020B0604020202020204" pitchFamily="34" charset="0"/>
              </a:rPr>
              <a:t>Chi opera in concessione e a tariffa con beni gratuitamente devolvibili </a:t>
            </a:r>
          </a:p>
          <a:p>
            <a:endParaRPr lang="it-IT" sz="2800" b="1" dirty="0">
              <a:latin typeface="Arial" panose="020B0604020202020204" pitchFamily="34" charset="0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6A268FB9-B62C-85CB-EBD3-186554E23909}"/>
              </a:ext>
            </a:extLst>
          </p:cNvPr>
          <p:cNvSpPr/>
          <p:nvPr/>
        </p:nvSpPr>
        <p:spPr>
          <a:xfrm>
            <a:off x="838203" y="6667502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0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84488" y="56955"/>
            <a:ext cx="12119027" cy="125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98"/>
              </a:lnSpc>
              <a:spcBef>
                <a:spcPct val="0"/>
              </a:spcBef>
            </a:pP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Iter</a:t>
            </a:r>
            <a:r>
              <a:rPr lang="en-US" sz="8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normativo</a:t>
            </a:r>
            <a:endParaRPr lang="en-US" sz="8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91915" y="1759160"/>
            <a:ext cx="15562220" cy="551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37"/>
              </a:lnSpc>
              <a:spcBef>
                <a:spcPct val="0"/>
              </a:spcBef>
            </a:pPr>
            <a:r>
              <a:rPr lang="en-US" sz="3400" b="1" dirty="0">
                <a:solidFill>
                  <a:srgbClr val="000000"/>
                </a:solidFill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PROCEDURA A SPORTELLO</a:t>
            </a:r>
          </a:p>
        </p:txBody>
      </p:sp>
      <p:sp>
        <p:nvSpPr>
          <p:cNvPr id="7" name="Freeform 7"/>
          <p:cNvSpPr/>
          <p:nvPr/>
        </p:nvSpPr>
        <p:spPr>
          <a:xfrm>
            <a:off x="820996" y="1751892"/>
            <a:ext cx="544993" cy="572208"/>
          </a:xfrm>
          <a:custGeom>
            <a:avLst/>
            <a:gdLst/>
            <a:ahLst/>
            <a:cxnLst/>
            <a:rect l="l" t="t" r="r" b="b"/>
            <a:pathLst>
              <a:path w="708985" h="831224">
                <a:moveTo>
                  <a:pt x="0" y="0"/>
                </a:moveTo>
                <a:lnTo>
                  <a:pt x="708986" y="0"/>
                </a:lnTo>
                <a:lnTo>
                  <a:pt x="708986" y="831224"/>
                </a:lnTo>
                <a:lnTo>
                  <a:pt x="0" y="831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47B3E8-7498-217C-4AB6-4A5DAA695CDB}"/>
              </a:ext>
            </a:extLst>
          </p:cNvPr>
          <p:cNvSpPr txBox="1"/>
          <p:nvPr/>
        </p:nvSpPr>
        <p:spPr>
          <a:xfrm>
            <a:off x="1591915" y="2729516"/>
            <a:ext cx="15324487" cy="1154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37"/>
              </a:lnSpc>
              <a:spcBef>
                <a:spcPct val="0"/>
              </a:spcBef>
            </a:pP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Prenotazione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del beneficio con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certificazione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ex ante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annessa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>
              <a:lnSpc>
                <a:spcPts val="4737"/>
              </a:lnSpc>
              <a:spcBef>
                <a:spcPct val="0"/>
              </a:spcBef>
            </a:pPr>
            <a:r>
              <a:rPr lang="en-US" sz="3400" b="1" dirty="0">
                <a:solidFill>
                  <a:srgbClr val="000000"/>
                </a:solidFill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Non </a:t>
            </a:r>
            <a:r>
              <a:rPr lang="en-US" sz="3400" b="1" dirty="0" err="1">
                <a:solidFill>
                  <a:srgbClr val="000000"/>
                </a:solidFill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modificabile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. Da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presentare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b="1" dirty="0">
                <a:solidFill>
                  <a:srgbClr val="000000"/>
                </a:solidFill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prima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di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concludere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gli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investimenti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97214C11-F527-FF14-0AE7-2B02B764CDA0}"/>
              </a:ext>
            </a:extLst>
          </p:cNvPr>
          <p:cNvSpPr txBox="1"/>
          <p:nvPr/>
        </p:nvSpPr>
        <p:spPr>
          <a:xfrm>
            <a:off x="1591915" y="4332048"/>
            <a:ext cx="15400687" cy="551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37"/>
              </a:lnSpc>
              <a:spcBef>
                <a:spcPct val="0"/>
              </a:spcBef>
            </a:pPr>
            <a:r>
              <a:rPr lang="en-US" sz="34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Entro 30 </a:t>
            </a:r>
            <a:r>
              <a:rPr lang="en-US" sz="3400" b="1" dirty="0" err="1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giorni</a:t>
            </a:r>
            <a:r>
              <a:rPr lang="en-US" sz="34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firma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dei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contratti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e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pagamento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di tutti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gli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acconti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al 20% </a:t>
            </a:r>
            <a:endParaRPr lang="en-US" sz="34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81B3AE4-7480-A3B2-F7B9-A75A19AC7DA8}"/>
              </a:ext>
            </a:extLst>
          </p:cNvPr>
          <p:cNvSpPr txBox="1"/>
          <p:nvPr/>
        </p:nvSpPr>
        <p:spPr>
          <a:xfrm>
            <a:off x="1664787" y="7227648"/>
            <a:ext cx="20280815" cy="551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37"/>
              </a:lnSpc>
              <a:spcBef>
                <a:spcPct val="0"/>
              </a:spcBef>
            </a:pP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Realizzazione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di tutti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gli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investimenti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tra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il </a:t>
            </a:r>
            <a:r>
              <a:rPr lang="en-US" sz="34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01 </a:t>
            </a:r>
            <a:r>
              <a:rPr lang="en-US" sz="3400" b="1" dirty="0" err="1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gennaio</a:t>
            </a:r>
            <a:r>
              <a:rPr lang="en-US" sz="34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2024 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 il </a:t>
            </a:r>
            <a:r>
              <a:rPr lang="en-US" sz="34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31 </a:t>
            </a:r>
            <a:r>
              <a:rPr lang="en-US" sz="3400" b="1" dirty="0" err="1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dicembre</a:t>
            </a:r>
            <a:r>
              <a:rPr lang="en-US" sz="34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2025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0FF85278-D62B-0F28-3284-3EC65841A0CB}"/>
              </a:ext>
            </a:extLst>
          </p:cNvPr>
          <p:cNvSpPr txBox="1"/>
          <p:nvPr/>
        </p:nvSpPr>
        <p:spPr>
          <a:xfrm>
            <a:off x="1591915" y="8155792"/>
            <a:ext cx="14870615" cy="1756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37"/>
              </a:lnSpc>
              <a:spcBef>
                <a:spcPct val="0"/>
              </a:spcBef>
            </a:pP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Comunicazione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al GSE di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completamento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dell’investimento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che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include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anche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Certificazione ex post +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Perizia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4.0 +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certificazione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contabile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entro il </a:t>
            </a:r>
            <a:r>
              <a:rPr lang="en-US" sz="34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28 </a:t>
            </a:r>
            <a:r>
              <a:rPr lang="en-US" sz="3400" b="1" dirty="0" err="1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febbraio</a:t>
            </a:r>
            <a:r>
              <a:rPr lang="en-US" sz="34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2026*</a:t>
            </a:r>
            <a:r>
              <a:rPr lang="en-US" sz="3400" b="1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(</a:t>
            </a:r>
            <a:r>
              <a:rPr lang="en-US" sz="34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meglio</a:t>
            </a:r>
            <a:r>
              <a:rPr lang="en-US" sz="3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se </a:t>
            </a:r>
            <a:r>
              <a:rPr lang="en-US" sz="34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entro</a:t>
            </a:r>
            <a:r>
              <a:rPr lang="en-US" sz="3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settembre</a:t>
            </a:r>
            <a:r>
              <a:rPr lang="en-US" sz="3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/</a:t>
            </a:r>
            <a:r>
              <a:rPr lang="en-US" sz="34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ottobre</a:t>
            </a:r>
            <a:r>
              <a:rPr lang="en-US" sz="34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2025)</a:t>
            </a:r>
            <a:endParaRPr lang="en-US" sz="3400" u="sng" dirty="0">
              <a:solidFill>
                <a:srgbClr val="FF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034D374-755E-FB0C-8860-5C393C53C200}"/>
              </a:ext>
            </a:extLst>
          </p:cNvPr>
          <p:cNvSpPr/>
          <p:nvPr/>
        </p:nvSpPr>
        <p:spPr>
          <a:xfrm>
            <a:off x="820996" y="2742492"/>
            <a:ext cx="544993" cy="572208"/>
          </a:xfrm>
          <a:custGeom>
            <a:avLst/>
            <a:gdLst/>
            <a:ahLst/>
            <a:cxnLst/>
            <a:rect l="l" t="t" r="r" b="b"/>
            <a:pathLst>
              <a:path w="708985" h="831224">
                <a:moveTo>
                  <a:pt x="0" y="0"/>
                </a:moveTo>
                <a:lnTo>
                  <a:pt x="708986" y="0"/>
                </a:lnTo>
                <a:lnTo>
                  <a:pt x="708986" y="831224"/>
                </a:lnTo>
                <a:lnTo>
                  <a:pt x="0" y="831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3400" dirty="0">
              <a:latin typeface="Arial" panose="020B0604020202020204" pitchFamily="34" charset="0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89F6F6D6-8DB9-11B6-3E21-98CFA0DB9A46}"/>
              </a:ext>
            </a:extLst>
          </p:cNvPr>
          <p:cNvSpPr/>
          <p:nvPr/>
        </p:nvSpPr>
        <p:spPr>
          <a:xfrm>
            <a:off x="820996" y="4342692"/>
            <a:ext cx="544993" cy="572208"/>
          </a:xfrm>
          <a:custGeom>
            <a:avLst/>
            <a:gdLst/>
            <a:ahLst/>
            <a:cxnLst/>
            <a:rect l="l" t="t" r="r" b="b"/>
            <a:pathLst>
              <a:path w="708985" h="831224">
                <a:moveTo>
                  <a:pt x="0" y="0"/>
                </a:moveTo>
                <a:lnTo>
                  <a:pt x="708986" y="0"/>
                </a:lnTo>
                <a:lnTo>
                  <a:pt x="708986" y="831224"/>
                </a:lnTo>
                <a:lnTo>
                  <a:pt x="0" y="831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3400" dirty="0">
              <a:latin typeface="Arial" panose="020B0604020202020204" pitchFamily="34" charset="0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DE1FB6F5-A353-DBD8-6CB5-3515D2C553CA}"/>
              </a:ext>
            </a:extLst>
          </p:cNvPr>
          <p:cNvSpPr/>
          <p:nvPr/>
        </p:nvSpPr>
        <p:spPr>
          <a:xfrm>
            <a:off x="835744" y="7189597"/>
            <a:ext cx="544993" cy="572208"/>
          </a:xfrm>
          <a:custGeom>
            <a:avLst/>
            <a:gdLst/>
            <a:ahLst/>
            <a:cxnLst/>
            <a:rect l="l" t="t" r="r" b="b"/>
            <a:pathLst>
              <a:path w="708985" h="831224">
                <a:moveTo>
                  <a:pt x="0" y="0"/>
                </a:moveTo>
                <a:lnTo>
                  <a:pt x="708986" y="0"/>
                </a:lnTo>
                <a:lnTo>
                  <a:pt x="708986" y="831224"/>
                </a:lnTo>
                <a:lnTo>
                  <a:pt x="0" y="831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3400" dirty="0">
              <a:latin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6C3F627-BE30-A240-32F1-BAF6D1F5DBAB}"/>
              </a:ext>
            </a:extLst>
          </p:cNvPr>
          <p:cNvSpPr/>
          <p:nvPr/>
        </p:nvSpPr>
        <p:spPr>
          <a:xfrm>
            <a:off x="835742" y="8075416"/>
            <a:ext cx="544993" cy="572208"/>
          </a:xfrm>
          <a:custGeom>
            <a:avLst/>
            <a:gdLst/>
            <a:ahLst/>
            <a:cxnLst/>
            <a:rect l="l" t="t" r="r" b="b"/>
            <a:pathLst>
              <a:path w="708985" h="831224">
                <a:moveTo>
                  <a:pt x="0" y="0"/>
                </a:moveTo>
                <a:lnTo>
                  <a:pt x="708986" y="0"/>
                </a:lnTo>
                <a:lnTo>
                  <a:pt x="708986" y="831224"/>
                </a:lnTo>
                <a:lnTo>
                  <a:pt x="0" y="831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3400" dirty="0"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693CFA4-6CB2-DF61-C948-3152C3A99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846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D58931D-32FF-FB25-E825-6155CB61C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1" y="-322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0F9D7-5EE8-7DEA-B1F6-03D90CCF8A82}"/>
              </a:ext>
            </a:extLst>
          </p:cNvPr>
          <p:cNvSpPr txBox="1"/>
          <p:nvPr/>
        </p:nvSpPr>
        <p:spPr>
          <a:xfrm>
            <a:off x="1591067" y="5267886"/>
            <a:ext cx="15876788" cy="1750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37"/>
              </a:lnSpc>
              <a:spcBef>
                <a:spcPct val="0"/>
              </a:spcBef>
            </a:pP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Inserimento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di </a:t>
            </a:r>
            <a:r>
              <a:rPr lang="en-US" sz="3400" b="1" dirty="0" err="1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apposita</a:t>
            </a:r>
            <a:r>
              <a:rPr lang="en-US" sz="34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b="1" dirty="0" err="1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dicitura</a:t>
            </a:r>
            <a:r>
              <a:rPr lang="en-US" sz="34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su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:</a:t>
            </a:r>
            <a:b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</a:b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contratti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fatture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DdT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altri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documenti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identificativi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dell’investimento</a:t>
            </a:r>
            <a:b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</a:b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bene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agevolabile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ai sensi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dell’art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. 38 del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decreto-legge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19/2024 –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prot.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TR5-XXXXX</a:t>
            </a: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1228D946-16E3-A6A6-4CD8-CF170696591D}"/>
              </a:ext>
            </a:extLst>
          </p:cNvPr>
          <p:cNvSpPr/>
          <p:nvPr/>
        </p:nvSpPr>
        <p:spPr>
          <a:xfrm>
            <a:off x="820149" y="5292343"/>
            <a:ext cx="544993" cy="572208"/>
          </a:xfrm>
          <a:custGeom>
            <a:avLst/>
            <a:gdLst/>
            <a:ahLst/>
            <a:cxnLst/>
            <a:rect l="l" t="t" r="r" b="b"/>
            <a:pathLst>
              <a:path w="708985" h="831224">
                <a:moveTo>
                  <a:pt x="0" y="0"/>
                </a:moveTo>
                <a:lnTo>
                  <a:pt x="708986" y="0"/>
                </a:lnTo>
                <a:lnTo>
                  <a:pt x="708986" y="831224"/>
                </a:lnTo>
                <a:lnTo>
                  <a:pt x="0" y="831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3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6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C250AB-DAFD-E254-022C-11AAD4290EE2}"/>
              </a:ext>
            </a:extLst>
          </p:cNvPr>
          <p:cNvSpPr txBox="1"/>
          <p:nvPr/>
        </p:nvSpPr>
        <p:spPr>
          <a:xfrm>
            <a:off x="2064075" y="-59731"/>
            <a:ext cx="14159853" cy="1387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Utilizzo</a:t>
            </a:r>
            <a:r>
              <a:rPr lang="en-US" sz="80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del </a:t>
            </a:r>
            <a:r>
              <a:rPr lang="en-US" sz="80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beneficio</a:t>
            </a:r>
            <a:endParaRPr lang="en-US" sz="80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06E491-5DA9-3F94-9B7A-2B8B30FCFFEB}"/>
              </a:ext>
            </a:extLst>
          </p:cNvPr>
          <p:cNvSpPr txBox="1"/>
          <p:nvPr/>
        </p:nvSpPr>
        <p:spPr>
          <a:xfrm>
            <a:off x="952499" y="3052409"/>
            <a:ext cx="1638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>
                <a:latin typeface="Arial" panose="020B0604020202020204" pitchFamily="34" charset="0"/>
              </a:rPr>
              <a:t>Il credito d’imposta è utilizzabile 10 giorni dopo la presentazione al GSE della comunicazione di completamento degli investimenti</a:t>
            </a:r>
          </a:p>
          <a:p>
            <a:pPr algn="just"/>
            <a:endParaRPr lang="it-IT" sz="3200" dirty="0">
              <a:latin typeface="Arial" panose="020B0604020202020204" pitchFamily="34" charset="0"/>
            </a:endParaRPr>
          </a:p>
          <a:p>
            <a:pPr algn="just"/>
            <a:r>
              <a:rPr lang="it-IT" sz="3200" dirty="0">
                <a:latin typeface="Arial" panose="020B0604020202020204" pitchFamily="34" charset="0"/>
              </a:rPr>
              <a:t>Il credito d’imposta è utilizzabile esclusivamente in compensazione</a:t>
            </a:r>
          </a:p>
          <a:p>
            <a:pPr algn="just"/>
            <a:endParaRPr lang="it-IT" sz="3200" dirty="0">
              <a:latin typeface="Arial" panose="020B0604020202020204" pitchFamily="34" charset="0"/>
            </a:endParaRPr>
          </a:p>
          <a:p>
            <a:pPr algn="just"/>
            <a:r>
              <a:rPr lang="it-IT" sz="3200" dirty="0">
                <a:latin typeface="Arial" panose="020B0604020202020204" pitchFamily="34" charset="0"/>
              </a:rPr>
              <a:t>Il credito d’imposta è utilizzabile </a:t>
            </a:r>
            <a:r>
              <a:rPr lang="it-IT" sz="3200" b="1" dirty="0">
                <a:latin typeface="Arial" panose="020B0604020202020204" pitchFamily="34" charset="0"/>
              </a:rPr>
              <a:t>interamente</a:t>
            </a:r>
            <a:r>
              <a:rPr lang="it-IT" sz="3200" dirty="0">
                <a:latin typeface="Arial" panose="020B0604020202020204" pitchFamily="34" charset="0"/>
              </a:rPr>
              <a:t> in una o più quote entro il 31 dicembre 2025</a:t>
            </a:r>
          </a:p>
          <a:p>
            <a:pPr algn="just"/>
            <a:endParaRPr lang="it-IT" sz="3200" dirty="0">
              <a:latin typeface="Arial" panose="020B0604020202020204" pitchFamily="34" charset="0"/>
            </a:endParaRPr>
          </a:p>
          <a:p>
            <a:pPr algn="just"/>
            <a:r>
              <a:rPr lang="it-IT" sz="3200" dirty="0">
                <a:latin typeface="Arial" panose="020B0604020202020204" pitchFamily="34" charset="0"/>
              </a:rPr>
              <a:t>L’ammontare del credito d’imposta </a:t>
            </a:r>
            <a:r>
              <a:rPr lang="it-IT" sz="3200" b="1" dirty="0">
                <a:latin typeface="Arial" panose="020B0604020202020204" pitchFamily="34" charset="0"/>
              </a:rPr>
              <a:t>non utilizzato al 31 dicembre 2025 </a:t>
            </a:r>
            <a:r>
              <a:rPr lang="it-IT" sz="3200" dirty="0">
                <a:latin typeface="Arial" panose="020B0604020202020204" pitchFamily="34" charset="0"/>
              </a:rPr>
              <a:t>è utilizzabile in </a:t>
            </a:r>
            <a:r>
              <a:rPr lang="it-IT" sz="3200" b="1" dirty="0">
                <a:latin typeface="Arial" panose="020B0604020202020204" pitchFamily="34" charset="0"/>
              </a:rPr>
              <a:t>cinque quote </a:t>
            </a:r>
            <a:r>
              <a:rPr lang="it-IT" sz="3200" dirty="0">
                <a:latin typeface="Arial" panose="020B0604020202020204" pitchFamily="34" charset="0"/>
              </a:rPr>
              <a:t>annuali di pari importo (2026-2030)</a:t>
            </a:r>
          </a:p>
          <a:p>
            <a:endParaRPr lang="it-IT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21BBE29-4724-1D2E-1E27-DC418F51B636}"/>
              </a:ext>
            </a:extLst>
          </p:cNvPr>
          <p:cNvSpPr/>
          <p:nvPr/>
        </p:nvSpPr>
        <p:spPr>
          <a:xfrm>
            <a:off x="246573" y="3009902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96C4766-900C-B70B-7572-E918F5F18CA9}"/>
              </a:ext>
            </a:extLst>
          </p:cNvPr>
          <p:cNvSpPr/>
          <p:nvPr/>
        </p:nvSpPr>
        <p:spPr>
          <a:xfrm>
            <a:off x="246573" y="4381502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262D260-F55A-9B7F-C37F-A9128B64BE39}"/>
              </a:ext>
            </a:extLst>
          </p:cNvPr>
          <p:cNvSpPr/>
          <p:nvPr/>
        </p:nvSpPr>
        <p:spPr>
          <a:xfrm>
            <a:off x="246573" y="6896102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6D25BEF-264B-2D2C-FD51-5BCEE1066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8315266"/>
            <a:ext cx="2162456" cy="1306697"/>
          </a:xfrm>
          <a:prstGeom prst="rect">
            <a:avLst/>
          </a:prstGeom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F90EABC5-FDEA-50D8-7551-1F47EE04861D}"/>
              </a:ext>
            </a:extLst>
          </p:cNvPr>
          <p:cNvSpPr/>
          <p:nvPr/>
        </p:nvSpPr>
        <p:spPr>
          <a:xfrm>
            <a:off x="228603" y="5458310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7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4603" y="1485902"/>
            <a:ext cx="15966831" cy="610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endParaRPr dirty="0">
              <a:latin typeface="Arial" panose="020B0604020202020204" pitchFamily="34" charset="0"/>
            </a:endParaRPr>
          </a:p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Certificazione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energetica</a:t>
            </a:r>
            <a:r>
              <a:rPr lang="en-US" sz="3399" dirty="0">
                <a:solidFill>
                  <a:srgbClr val="C6302C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ex ante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che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certifica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la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riduzione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dei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consumi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energetici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conseguibili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tramite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gli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investimenti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nei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beni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4.0 (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stima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)*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3399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Certificazione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energetica</a:t>
            </a:r>
            <a:r>
              <a:rPr lang="en-US" sz="3399" dirty="0">
                <a:solidFill>
                  <a:srgbClr val="C6302C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ex post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che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certifica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l’effettiva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realizzazione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degli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investimenti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conformemente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a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quanto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previsto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dalla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certificazione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ex ante*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3399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Perizia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4.0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3399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Certificazione </a:t>
            </a:r>
            <a:r>
              <a:rPr lang="en-US" sz="3399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Contabile</a:t>
            </a: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**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84488" y="56954"/>
            <a:ext cx="12119027" cy="121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98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Certificazioni</a:t>
            </a:r>
            <a:r>
              <a:rPr lang="en-US" sz="7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7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Necessarie</a:t>
            </a:r>
            <a:endParaRPr lang="en-US" sz="75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78572" y="2095500"/>
            <a:ext cx="708985" cy="831224"/>
          </a:xfrm>
          <a:custGeom>
            <a:avLst/>
            <a:gdLst/>
            <a:ahLst/>
            <a:cxnLst/>
            <a:rect l="l" t="t" r="r" b="b"/>
            <a:pathLst>
              <a:path w="708985" h="831224">
                <a:moveTo>
                  <a:pt x="0" y="0"/>
                </a:moveTo>
                <a:lnTo>
                  <a:pt x="708985" y="0"/>
                </a:lnTo>
                <a:lnTo>
                  <a:pt x="708985" y="831224"/>
                </a:lnTo>
                <a:lnTo>
                  <a:pt x="0" y="831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78573" y="3924300"/>
            <a:ext cx="708985" cy="831224"/>
          </a:xfrm>
          <a:custGeom>
            <a:avLst/>
            <a:gdLst/>
            <a:ahLst/>
            <a:cxnLst/>
            <a:rect l="l" t="t" r="r" b="b"/>
            <a:pathLst>
              <a:path w="708985" h="831224">
                <a:moveTo>
                  <a:pt x="0" y="0"/>
                </a:moveTo>
                <a:lnTo>
                  <a:pt x="708985" y="0"/>
                </a:lnTo>
                <a:lnTo>
                  <a:pt x="708985" y="831224"/>
                </a:lnTo>
                <a:lnTo>
                  <a:pt x="0" y="831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78573" y="5683876"/>
            <a:ext cx="708985" cy="831224"/>
          </a:xfrm>
          <a:custGeom>
            <a:avLst/>
            <a:gdLst/>
            <a:ahLst/>
            <a:cxnLst/>
            <a:rect l="l" t="t" r="r" b="b"/>
            <a:pathLst>
              <a:path w="708985" h="831224">
                <a:moveTo>
                  <a:pt x="0" y="0"/>
                </a:moveTo>
                <a:lnTo>
                  <a:pt x="708985" y="0"/>
                </a:lnTo>
                <a:lnTo>
                  <a:pt x="708985" y="831224"/>
                </a:lnTo>
                <a:lnTo>
                  <a:pt x="0" y="831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78573" y="6979276"/>
            <a:ext cx="708985" cy="831224"/>
          </a:xfrm>
          <a:custGeom>
            <a:avLst/>
            <a:gdLst/>
            <a:ahLst/>
            <a:cxnLst/>
            <a:rect l="l" t="t" r="r" b="b"/>
            <a:pathLst>
              <a:path w="708985" h="831224">
                <a:moveTo>
                  <a:pt x="0" y="0"/>
                </a:moveTo>
                <a:lnTo>
                  <a:pt x="708985" y="0"/>
                </a:lnTo>
                <a:lnTo>
                  <a:pt x="708985" y="831224"/>
                </a:lnTo>
                <a:lnTo>
                  <a:pt x="0" y="831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 rot="373738">
            <a:off x="14819933" y="5685750"/>
            <a:ext cx="1671523" cy="1908159"/>
          </a:xfrm>
          <a:custGeom>
            <a:avLst/>
            <a:gdLst/>
            <a:ahLst/>
            <a:cxnLst/>
            <a:rect l="l" t="t" r="r" b="b"/>
            <a:pathLst>
              <a:path w="2404361" h="3026084">
                <a:moveTo>
                  <a:pt x="0" y="0"/>
                </a:moveTo>
                <a:lnTo>
                  <a:pt x="2404361" y="0"/>
                </a:lnTo>
                <a:lnTo>
                  <a:pt x="2404361" y="3026084"/>
                </a:lnTo>
                <a:lnTo>
                  <a:pt x="0" y="3026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13641500" y="5648673"/>
            <a:ext cx="988901" cy="866427"/>
          </a:xfrm>
          <a:custGeom>
            <a:avLst/>
            <a:gdLst/>
            <a:ahLst/>
            <a:cxnLst/>
            <a:rect l="l" t="t" r="r" b="b"/>
            <a:pathLst>
              <a:path w="1812917" h="1951997">
                <a:moveTo>
                  <a:pt x="1812916" y="0"/>
                </a:moveTo>
                <a:lnTo>
                  <a:pt x="0" y="0"/>
                </a:lnTo>
                <a:lnTo>
                  <a:pt x="0" y="1951996"/>
                </a:lnTo>
                <a:lnTo>
                  <a:pt x="1812916" y="1951996"/>
                </a:lnTo>
                <a:lnTo>
                  <a:pt x="1812916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A24F88F4-A37B-BBCC-F2AC-7A0EB7E037D2}"/>
              </a:ext>
            </a:extLst>
          </p:cNvPr>
          <p:cNvSpPr txBox="1"/>
          <p:nvPr/>
        </p:nvSpPr>
        <p:spPr>
          <a:xfrm>
            <a:off x="2514603" y="8665832"/>
            <a:ext cx="15966831" cy="1176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*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per le PMI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recuperabile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credito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imposta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fino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ad un max di € 10.000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</a:br>
            <a:r>
              <a:rPr lang="en-US" sz="3399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**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per le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aziende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senza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revisione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contabile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recuperabile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credito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imposta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fino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ad un max di € 5.000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C250AB-DAFD-E254-022C-11AAD4290EE2}"/>
              </a:ext>
            </a:extLst>
          </p:cNvPr>
          <p:cNvSpPr txBox="1"/>
          <p:nvPr/>
        </p:nvSpPr>
        <p:spPr>
          <a:xfrm>
            <a:off x="2368875" y="-18321"/>
            <a:ext cx="13550255" cy="1405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Cumulabilità</a:t>
            </a:r>
            <a:r>
              <a:rPr lang="en-US" sz="8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5.0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18F8505C-E3D3-751E-6975-E10A30FF8E17}"/>
              </a:ext>
            </a:extLst>
          </p:cNvPr>
          <p:cNvSpPr/>
          <p:nvPr/>
        </p:nvSpPr>
        <p:spPr>
          <a:xfrm>
            <a:off x="890143" y="1714502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69D1E9CF-02A4-F2DB-197A-DECC7CD49411}"/>
              </a:ext>
            </a:extLst>
          </p:cNvPr>
          <p:cNvSpPr/>
          <p:nvPr/>
        </p:nvSpPr>
        <p:spPr>
          <a:xfrm>
            <a:off x="890141" y="3248510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613CC6-AA8D-660D-6F2B-527681E3826B}"/>
              </a:ext>
            </a:extLst>
          </p:cNvPr>
          <p:cNvSpPr txBox="1"/>
          <p:nvPr/>
        </p:nvSpPr>
        <p:spPr>
          <a:xfrm>
            <a:off x="1828800" y="1763107"/>
            <a:ext cx="1584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Sabatini 4.0</a:t>
            </a:r>
            <a:endParaRPr lang="it-IT" sz="2800" dirty="0">
              <a:latin typeface="Arial" panose="020B0604020202020204" pitchFamily="34" charset="0"/>
            </a:endParaRPr>
          </a:p>
          <a:p>
            <a:r>
              <a:rPr lang="it-IT" sz="2800" dirty="0">
                <a:latin typeface="Arial" panose="020B0604020202020204" pitchFamily="34" charset="0"/>
              </a:rPr>
              <a:t>Limitatamente ai beni 4.0; non per fotovoltaico e formazione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E69DBA2-FA71-5505-B801-27B3170027B4}"/>
              </a:ext>
            </a:extLst>
          </p:cNvPr>
          <p:cNvSpPr txBox="1"/>
          <p:nvPr/>
        </p:nvSpPr>
        <p:spPr>
          <a:xfrm>
            <a:off x="1821874" y="4762500"/>
            <a:ext cx="13799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Bandi Regionali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93411F-081D-3B2B-508C-1D8FCC1BDA39}"/>
              </a:ext>
            </a:extLst>
          </p:cNvPr>
          <p:cNvSpPr txBox="1"/>
          <p:nvPr/>
        </p:nvSpPr>
        <p:spPr>
          <a:xfrm>
            <a:off x="1828802" y="3274995"/>
            <a:ext cx="137991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SIMEST</a:t>
            </a:r>
          </a:p>
          <a:p>
            <a:r>
              <a:rPr lang="it-IT" sz="2800" dirty="0">
                <a:latin typeface="Arial" panose="020B0604020202020204" pitchFamily="34" charset="0"/>
              </a:rPr>
              <a:t>Fondo 394, Transizione digitale e/o ecologica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87FCD744-332A-FA8A-2C16-6039C2EBB938}"/>
              </a:ext>
            </a:extLst>
          </p:cNvPr>
          <p:cNvSpPr/>
          <p:nvPr/>
        </p:nvSpPr>
        <p:spPr>
          <a:xfrm>
            <a:off x="863099" y="4686302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850555EF-DD2B-46D6-505A-7889FC738BE9}"/>
              </a:ext>
            </a:extLst>
          </p:cNvPr>
          <p:cNvSpPr txBox="1"/>
          <p:nvPr/>
        </p:nvSpPr>
        <p:spPr>
          <a:xfrm>
            <a:off x="1953238" y="5330115"/>
            <a:ext cx="13550255" cy="1343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6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Non </a:t>
            </a:r>
            <a:r>
              <a:rPr lang="en-US" sz="6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cumulabile</a:t>
            </a:r>
            <a:r>
              <a:rPr lang="en-US" sz="6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con</a:t>
            </a: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764677B2-6EBB-0B2C-C649-AF8CCA3701E9}"/>
              </a:ext>
            </a:extLst>
          </p:cNvPr>
          <p:cNvSpPr/>
          <p:nvPr/>
        </p:nvSpPr>
        <p:spPr>
          <a:xfrm>
            <a:off x="890143" y="6906110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1B289C54-6EDF-7943-53C6-9BEBDB374288}"/>
              </a:ext>
            </a:extLst>
          </p:cNvPr>
          <p:cNvSpPr/>
          <p:nvPr/>
        </p:nvSpPr>
        <p:spPr>
          <a:xfrm>
            <a:off x="890141" y="8115302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8469F9B-2026-C415-1B3C-51E7DC6A89FF}"/>
              </a:ext>
            </a:extLst>
          </p:cNvPr>
          <p:cNvSpPr txBox="1"/>
          <p:nvPr/>
        </p:nvSpPr>
        <p:spPr>
          <a:xfrm>
            <a:off x="1828800" y="7058680"/>
            <a:ext cx="1584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Industria 4.0</a:t>
            </a:r>
            <a:endParaRPr lang="it-IT" sz="2800" dirty="0">
              <a:latin typeface="Arial" panose="020B06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DE71ADC-E5FB-BF50-3A9D-32174AF31D44}"/>
              </a:ext>
            </a:extLst>
          </p:cNvPr>
          <p:cNvSpPr txBox="1"/>
          <p:nvPr/>
        </p:nvSpPr>
        <p:spPr>
          <a:xfrm>
            <a:off x="1828802" y="8267700"/>
            <a:ext cx="13799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</a:rPr>
              <a:t>ZES / ZLS</a:t>
            </a:r>
          </a:p>
        </p:txBody>
      </p:sp>
    </p:spTree>
    <p:extLst>
      <p:ext uri="{BB962C8B-B14F-4D97-AF65-F5344CB8AC3E}">
        <p14:creationId xmlns:p14="http://schemas.microsoft.com/office/powerpoint/2010/main" val="341959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85146" y="37124"/>
            <a:ext cx="12317707" cy="140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8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Principi </a:t>
            </a: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Fondamentali</a:t>
            </a:r>
            <a:endParaRPr lang="en-US" sz="8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51045" y="2864534"/>
            <a:ext cx="840871" cy="985847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70" y="0"/>
                </a:lnTo>
                <a:lnTo>
                  <a:pt x="840870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53503" y="5754651"/>
            <a:ext cx="840871" cy="985847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70" y="0"/>
                </a:lnTo>
                <a:lnTo>
                  <a:pt x="840870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997793" y="6458435"/>
            <a:ext cx="1366433" cy="1515199"/>
          </a:xfrm>
          <a:custGeom>
            <a:avLst/>
            <a:gdLst/>
            <a:ahLst/>
            <a:cxnLst/>
            <a:rect l="l" t="t" r="r" b="b"/>
            <a:pathLst>
              <a:path w="1366433" h="1515198">
                <a:moveTo>
                  <a:pt x="0" y="0"/>
                </a:moveTo>
                <a:lnTo>
                  <a:pt x="1366433" y="0"/>
                </a:lnTo>
                <a:lnTo>
                  <a:pt x="1366433" y="1515198"/>
                </a:lnTo>
                <a:lnTo>
                  <a:pt x="0" y="1515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5857853" y="6520921"/>
            <a:ext cx="1366433" cy="1515199"/>
          </a:xfrm>
          <a:custGeom>
            <a:avLst/>
            <a:gdLst/>
            <a:ahLst/>
            <a:cxnLst/>
            <a:rect l="l" t="t" r="r" b="b"/>
            <a:pathLst>
              <a:path w="1366433" h="1515198">
                <a:moveTo>
                  <a:pt x="1366433" y="0"/>
                </a:moveTo>
                <a:lnTo>
                  <a:pt x="0" y="0"/>
                </a:lnTo>
                <a:lnTo>
                  <a:pt x="0" y="1515198"/>
                </a:lnTo>
                <a:lnTo>
                  <a:pt x="1366433" y="1515198"/>
                </a:lnTo>
                <a:lnTo>
                  <a:pt x="136643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rot="-5192353">
            <a:off x="8460295" y="2770565"/>
            <a:ext cx="655324" cy="1692151"/>
          </a:xfrm>
          <a:custGeom>
            <a:avLst/>
            <a:gdLst/>
            <a:ahLst/>
            <a:cxnLst/>
            <a:rect l="l" t="t" r="r" b="b"/>
            <a:pathLst>
              <a:path w="655324" h="1692151">
                <a:moveTo>
                  <a:pt x="0" y="0"/>
                </a:moveTo>
                <a:lnTo>
                  <a:pt x="655324" y="0"/>
                </a:lnTo>
                <a:lnTo>
                  <a:pt x="655324" y="1692151"/>
                </a:lnTo>
                <a:lnTo>
                  <a:pt x="0" y="1692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2315907" y="5933259"/>
            <a:ext cx="3110855" cy="2514600"/>
          </a:xfrm>
          <a:custGeom>
            <a:avLst/>
            <a:gdLst/>
            <a:ahLst/>
            <a:cxnLst/>
            <a:rect l="l" t="t" r="r" b="b"/>
            <a:pathLst>
              <a:path w="5275122" h="4114800">
                <a:moveTo>
                  <a:pt x="0" y="0"/>
                </a:moveTo>
                <a:lnTo>
                  <a:pt x="5275122" y="0"/>
                </a:lnTo>
                <a:lnTo>
                  <a:pt x="5275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27399" y="1770560"/>
            <a:ext cx="10220831" cy="640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Alla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base di “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Transizione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5.0”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troviamo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91915" y="3162303"/>
            <a:ext cx="6104287" cy="631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31"/>
              </a:lnSpc>
              <a:spcBef>
                <a:spcPct val="0"/>
              </a:spcBef>
            </a:pP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Concetti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dell’industria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4.0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1477" y="5933262"/>
            <a:ext cx="7655691" cy="631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31"/>
              </a:lnSpc>
              <a:spcBef>
                <a:spcPct val="0"/>
              </a:spcBef>
            </a:pP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Risparmio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energetico</a:t>
            </a:r>
            <a:endParaRPr lang="en-US" sz="3500" b="1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6404" y="7802625"/>
            <a:ext cx="4609209" cy="58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Struttura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Produttiva</a:t>
            </a:r>
            <a:endParaRPr lang="en-US" sz="35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19041" y="7802624"/>
            <a:ext cx="4609209" cy="58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Processo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Produttivo</a:t>
            </a:r>
            <a:endParaRPr lang="en-US" sz="35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037815" y="3022543"/>
            <a:ext cx="9721119" cy="133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1"/>
              </a:lnSpc>
            </a:pP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Digitalizzazione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dell’industria</a:t>
            </a:r>
            <a:endParaRPr lang="en-US" sz="35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 algn="ctr">
              <a:lnSpc>
                <a:spcPts val="5531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automazione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e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interconnessione</a:t>
            </a:r>
            <a:endParaRPr lang="en-US" sz="35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77427" y="14748"/>
            <a:ext cx="12317707" cy="140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  <a:spcBef>
                <a:spcPct val="0"/>
              </a:spcBef>
            </a:pPr>
            <a:r>
              <a:rPr lang="en-US" sz="8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Beni </a:t>
            </a: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ammissibili</a:t>
            </a:r>
            <a:r>
              <a:rPr lang="en-US" sz="86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trainanti</a:t>
            </a:r>
            <a:endParaRPr lang="en-US" sz="8600" dirty="0">
              <a:solidFill>
                <a:srgbClr val="000000"/>
              </a:solidFill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56455" y="2459329"/>
            <a:ext cx="12559653" cy="2732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31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Beni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materiali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immateriali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di cui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agli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allegati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A e B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alla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legge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11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dicembre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2016, n. 232 </a:t>
            </a:r>
            <a:r>
              <a:rPr lang="en-US" sz="30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(</a:t>
            </a:r>
            <a:r>
              <a:rPr lang="en-US" sz="30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beni</a:t>
            </a:r>
            <a:r>
              <a:rPr lang="en-US" sz="30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strumentali</a:t>
            </a:r>
            <a:r>
              <a:rPr lang="en-US" sz="3000" dirty="0"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4.0 e/o software 4.0) </a:t>
            </a:r>
          </a:p>
          <a:p>
            <a:pPr>
              <a:lnSpc>
                <a:spcPts val="5531"/>
              </a:lnSpc>
              <a:spcBef>
                <a:spcPct val="0"/>
              </a:spcBef>
            </a:pPr>
            <a:r>
              <a:rPr lang="en-US" sz="3600" b="1" dirty="0" err="1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che</a:t>
            </a:r>
            <a:r>
              <a:rPr lang="en-US" sz="36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600" b="1" dirty="0" err="1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devono</a:t>
            </a:r>
            <a:r>
              <a:rPr lang="en-US" sz="36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600" b="1" dirty="0" err="1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garantire</a:t>
            </a:r>
            <a:r>
              <a:rPr lang="en-US" sz="36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un </a:t>
            </a:r>
            <a:r>
              <a:rPr lang="en-US" sz="3600" b="1" dirty="0" err="1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minimo</a:t>
            </a:r>
            <a:r>
              <a:rPr lang="en-US" sz="36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di </a:t>
            </a:r>
            <a:r>
              <a:rPr lang="en-US" sz="3600" b="1" dirty="0" err="1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risparmio</a:t>
            </a:r>
            <a:r>
              <a:rPr lang="en-US" sz="3600" b="1" dirty="0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 </a:t>
            </a:r>
            <a:r>
              <a:rPr lang="en-US" sz="3600" b="1" dirty="0" err="1">
                <a:highlight>
                  <a:srgbClr val="D1F67E"/>
                </a:highlight>
                <a:latin typeface="Arial" panose="020B0604020202020204" pitchFamily="34" charset="0"/>
                <a:ea typeface="Jannah Medium"/>
                <a:cs typeface="Jannah Medium"/>
                <a:sym typeface="Jannah Medium"/>
              </a:rPr>
              <a:t>energetico</a:t>
            </a:r>
            <a:endParaRPr lang="en-US" sz="3600" b="1" dirty="0">
              <a:highlight>
                <a:srgbClr val="D1F67E"/>
              </a:highlight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  <a:p>
            <a:pPr>
              <a:lnSpc>
                <a:spcPts val="5531"/>
              </a:lnSpc>
              <a:spcBef>
                <a:spcPct val="0"/>
              </a:spcBef>
            </a:pPr>
            <a:endParaRPr lang="en-US" sz="3000" dirty="0">
              <a:latin typeface="Arial" panose="020B0604020202020204" pitchFamily="34" charset="0"/>
              <a:ea typeface="Jannah Medium"/>
              <a:cs typeface="Jannah Medium"/>
              <a:sym typeface="Jannah Medium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9301A1C-276D-98D9-02A2-056957601927}"/>
              </a:ext>
            </a:extLst>
          </p:cNvPr>
          <p:cNvSpPr/>
          <p:nvPr/>
        </p:nvSpPr>
        <p:spPr>
          <a:xfrm>
            <a:off x="1920959" y="2487493"/>
            <a:ext cx="660903" cy="751993"/>
          </a:xfrm>
          <a:custGeom>
            <a:avLst/>
            <a:gdLst/>
            <a:ahLst/>
            <a:cxnLst/>
            <a:rect l="l" t="t" r="r" b="b"/>
            <a:pathLst>
              <a:path w="840870" h="985847">
                <a:moveTo>
                  <a:pt x="0" y="0"/>
                </a:moveTo>
                <a:lnTo>
                  <a:pt x="840869" y="0"/>
                </a:lnTo>
                <a:lnTo>
                  <a:pt x="840869" y="985847"/>
                </a:lnTo>
                <a:lnTo>
                  <a:pt x="0" y="9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3AA6CAB-01A8-443C-9F94-D5C21DA16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868" y="5143501"/>
            <a:ext cx="2810267" cy="26768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2190</Words>
  <Application>Microsoft Office PowerPoint</Application>
  <PresentationFormat>Personalizzato</PresentationFormat>
  <Paragraphs>286</Paragraphs>
  <Slides>23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Jannah Medium</vt:lpstr>
      <vt:lpstr>Congenial Black</vt:lpstr>
      <vt:lpstr>Calibri</vt:lpstr>
      <vt:lpstr>Aptos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 PRODUTTIVO</dc:title>
  <dc:creator>Claudio Ubaldini</dc:creator>
  <cp:lastModifiedBy>Cassi Valentina - JMG Cranes S.p.A.</cp:lastModifiedBy>
  <cp:revision>44</cp:revision>
  <dcterms:created xsi:type="dcterms:W3CDTF">2006-08-16T00:00:00Z</dcterms:created>
  <dcterms:modified xsi:type="dcterms:W3CDTF">2024-10-23T07:48:28Z</dcterms:modified>
  <dc:identifier>DAGLHTkeBZA</dc:identifier>
</cp:coreProperties>
</file>